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4.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Lst>
  <p:notesMasterIdLst>
    <p:notesMasterId r:id="rId12"/>
  </p:notesMasterIdLst>
  <p:handoutMasterIdLst>
    <p:handoutMasterId r:id="rId13"/>
  </p:handoutMasterIdLst>
  <p:sldIdLst>
    <p:sldId id="271" r:id="rId4"/>
    <p:sldId id="295" r:id="rId5"/>
    <p:sldId id="300" r:id="rId6"/>
    <p:sldId id="299" r:id="rId7"/>
    <p:sldId id="324" r:id="rId8"/>
    <p:sldId id="325" r:id="rId9"/>
    <p:sldId id="326" r:id="rId10"/>
    <p:sldId id="327" r:id="rId11"/>
  </p:sldIdLst>
  <p:sldSz cx="9144000" cy="6858000" type="screen4x3"/>
  <p:notesSz cx="6723063" cy="9853613"/>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ndula Martina" initials="BM" lastIdx="12" clrIdx="0"/>
  <p:cmAuthor id="1" name="Burazer Marina" initials="BM"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838" autoAdjust="0"/>
    <p:restoredTop sz="94964" autoAdjust="0"/>
  </p:normalViewPr>
  <p:slideViewPr>
    <p:cSldViewPr>
      <p:cViewPr varScale="1">
        <p:scale>
          <a:sx n="109" d="100"/>
          <a:sy n="109" d="100"/>
        </p:scale>
        <p:origin x="-62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d:\Documents%20and%20Settings\amegyimori\My%20Documents\kopi\Historical%20data_extended.xlsm"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megyimori\Documents\kopi\Historical%20data_extended.xlsm"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6.bin"/><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17.bin"/><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8.bin"/><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34264367780037E-2"/>
          <c:y val="6.2883880885235791E-2"/>
          <c:w val="0.77910089759685619"/>
          <c:h val="0.75145652482157765"/>
        </c:manualLayout>
      </c:layout>
      <c:barChart>
        <c:barDir val="col"/>
        <c:grouping val="clustered"/>
        <c:varyColors val="0"/>
        <c:ser>
          <c:idx val="0"/>
          <c:order val="0"/>
          <c:tx>
            <c:strRef>
              <c:f>Sheet1!$A$2</c:f>
              <c:strCache>
                <c:ptCount val="1"/>
                <c:pt idx="0">
                  <c:v>Total EBIT</c:v>
                </c:pt>
              </c:strCache>
            </c:strRef>
          </c:tx>
          <c:spPr>
            <a:solidFill>
              <a:schemeClr val="bg2">
                <a:lumMod val="20000"/>
                <a:lumOff val="80000"/>
              </a:schemeClr>
            </a:solidFill>
          </c:spPr>
          <c:invertIfNegative val="0"/>
          <c:dLbls>
            <c:dLbl>
              <c:idx val="0"/>
              <c:layout/>
              <c:tx>
                <c:rich>
                  <a:bodyPr/>
                  <a:lstStyle/>
                  <a:p>
                    <a:r>
                      <a:rPr lang="hr-HR" dirty="0" smtClean="0"/>
                      <a:t>349</a:t>
                    </a:r>
                    <a:endParaRPr lang="en-US" dirty="0"/>
                  </a:p>
                </c:rich>
              </c:tx>
              <c:showLegendKey val="0"/>
              <c:showVal val="1"/>
              <c:showCatName val="0"/>
              <c:showSerName val="0"/>
              <c:showPercent val="0"/>
              <c:showBubbleSize val="0"/>
            </c:dLbl>
            <c:dLbl>
              <c:idx val="1"/>
              <c:layout/>
              <c:tx>
                <c:rich>
                  <a:bodyPr/>
                  <a:lstStyle/>
                  <a:p>
                    <a:r>
                      <a:rPr lang="hr-HR" dirty="0" smtClean="0"/>
                      <a:t>534</a:t>
                    </a:r>
                    <a:endParaRPr lang="en-US" dirty="0"/>
                  </a:p>
                </c:rich>
              </c:tx>
              <c:showLegendKey val="0"/>
              <c:showVal val="1"/>
              <c:showCatName val="0"/>
              <c:showSerName val="0"/>
              <c:showPercent val="0"/>
              <c:showBubbleSize val="0"/>
            </c:dLbl>
            <c:txPr>
              <a:bodyPr/>
              <a:lstStyle/>
              <a:p>
                <a:pPr>
                  <a:defRPr sz="1400">
                    <a:latin typeface="Calibri" pitchFamily="34" charset="0"/>
                    <a:cs typeface="Calibri" pitchFamily="34" charset="0"/>
                  </a:defRPr>
                </a:pPr>
                <a:endParaRPr lang="sr-Latn-RS"/>
              </a:p>
            </c:txPr>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Sheet1!$B$2:$C$2</c:f>
              <c:numCache>
                <c:formatCode>#,##0</c:formatCode>
                <c:ptCount val="2"/>
                <c:pt idx="0">
                  <c:v>349</c:v>
                </c:pt>
                <c:pt idx="1">
                  <c:v>534</c:v>
                </c:pt>
              </c:numCache>
            </c:numRef>
          </c:val>
        </c:ser>
        <c:dLbls>
          <c:showLegendKey val="0"/>
          <c:showVal val="0"/>
          <c:showCatName val="0"/>
          <c:showSerName val="0"/>
          <c:showPercent val="0"/>
          <c:showBubbleSize val="0"/>
        </c:dLbls>
        <c:gapWidth val="127"/>
        <c:overlap val="4"/>
        <c:axId val="154829184"/>
        <c:axId val="154830720"/>
      </c:barChart>
      <c:catAx>
        <c:axId val="154829184"/>
        <c:scaling>
          <c:orientation val="minMax"/>
        </c:scaling>
        <c:delete val="0"/>
        <c:axPos val="b"/>
        <c:majorTickMark val="out"/>
        <c:minorTickMark val="none"/>
        <c:tickLblPos val="nextTo"/>
        <c:txPr>
          <a:bodyPr/>
          <a:lstStyle/>
          <a:p>
            <a:pPr>
              <a:defRPr sz="1400">
                <a:latin typeface="Calibri" pitchFamily="34" charset="0"/>
                <a:cs typeface="Calibri" pitchFamily="34" charset="0"/>
              </a:defRPr>
            </a:pPr>
            <a:endParaRPr lang="sr-Latn-RS"/>
          </a:p>
        </c:txPr>
        <c:crossAx val="154830720"/>
        <c:crosses val="autoZero"/>
        <c:auto val="1"/>
        <c:lblAlgn val="ctr"/>
        <c:lblOffset val="100"/>
        <c:noMultiLvlLbl val="0"/>
      </c:catAx>
      <c:valAx>
        <c:axId val="154830720"/>
        <c:scaling>
          <c:orientation val="minMax"/>
        </c:scaling>
        <c:delete val="1"/>
        <c:axPos val="l"/>
        <c:numFmt formatCode="#,##0" sourceLinked="1"/>
        <c:majorTickMark val="out"/>
        <c:minorTickMark val="none"/>
        <c:tickLblPos val="nextTo"/>
        <c:crossAx val="154829184"/>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6325974788161318E-2"/>
          <c:y val="5.2871805740583748E-2"/>
          <c:w val="0.92734805042367741"/>
          <c:h val="0.7097069153445561"/>
        </c:manualLayout>
      </c:layout>
      <c:barChart>
        <c:barDir val="col"/>
        <c:grouping val="stacked"/>
        <c:varyColors val="0"/>
        <c:ser>
          <c:idx val="0"/>
          <c:order val="0"/>
          <c:tx>
            <c:strRef>
              <c:f>CAPEX!$S$65:$Z$65</c:f>
              <c:strCache>
                <c:ptCount val="1"/>
                <c:pt idx="0">
                  <c:v>Upstream</c:v>
                </c:pt>
              </c:strCache>
            </c:strRef>
          </c:tx>
          <c:spPr>
            <a:solidFill>
              <a:schemeClr val="tx2">
                <a:lumMod val="75000"/>
              </a:schemeClr>
            </a:solidFill>
          </c:spPr>
          <c:invertIfNegative val="0"/>
          <c:dLbls>
            <c:dLbl>
              <c:idx val="1"/>
              <c:layout/>
              <c:tx>
                <c:rich>
                  <a:bodyPr/>
                  <a:lstStyle/>
                  <a:p>
                    <a:r>
                      <a:rPr lang="en-US" smtClean="0">
                        <a:solidFill>
                          <a:schemeClr val="bg1"/>
                        </a:solidFill>
                      </a:rPr>
                      <a:t>1,39</a:t>
                    </a:r>
                    <a:r>
                      <a:rPr lang="hr-HR" smtClean="0">
                        <a:solidFill>
                          <a:schemeClr val="bg1"/>
                        </a:solidFill>
                      </a:rPr>
                      <a:t>6</a:t>
                    </a:r>
                    <a:r>
                      <a:rPr lang="en-US" smtClean="0">
                        <a:solidFill>
                          <a:schemeClr val="bg1"/>
                        </a:solidFill>
                      </a:rPr>
                      <a:t> </a:t>
                    </a:r>
                    <a:endParaRPr lang="en-US"/>
                  </a:p>
                </c:rich>
              </c:tx>
              <c:showLegendKey val="0"/>
              <c:showVal val="1"/>
              <c:showCatName val="0"/>
              <c:showSerName val="0"/>
              <c:showPercent val="0"/>
              <c:showBubbleSize val="0"/>
            </c:dLbl>
            <c:txPr>
              <a:bodyPr/>
              <a:lstStyle/>
              <a:p>
                <a:pPr>
                  <a:defRPr>
                    <a:solidFill>
                      <a:schemeClr val="bg1"/>
                    </a:solidFill>
                  </a:defRPr>
                </a:pPr>
                <a:endParaRPr lang="sr-Latn-RS"/>
              </a:p>
            </c:txPr>
            <c:showLegendKey val="0"/>
            <c:showVal val="1"/>
            <c:showCatName val="0"/>
            <c:showSerName val="0"/>
            <c:showPercent val="0"/>
            <c:showBubbleSize val="0"/>
            <c:showLeaderLines val="0"/>
          </c:dLbls>
          <c:cat>
            <c:numRef>
              <c:f>CAPEX!$AA$64:$AB$64</c:f>
              <c:numCache>
                <c:formatCode>#,##0_);\(#,##0\)</c:formatCode>
                <c:ptCount val="2"/>
                <c:pt idx="0">
                  <c:v>2012</c:v>
                </c:pt>
                <c:pt idx="1">
                  <c:v>2013</c:v>
                </c:pt>
              </c:numCache>
            </c:numRef>
          </c:cat>
          <c:val>
            <c:numRef>
              <c:f>CAPEX!$AA$65:$AB$65</c:f>
              <c:numCache>
                <c:formatCode>#,##0_);\(#,##0\)</c:formatCode>
                <c:ptCount val="2"/>
                <c:pt idx="0">
                  <c:v>746</c:v>
                </c:pt>
                <c:pt idx="1">
                  <c:v>1397</c:v>
                </c:pt>
              </c:numCache>
            </c:numRef>
          </c:val>
        </c:ser>
        <c:ser>
          <c:idx val="1"/>
          <c:order val="1"/>
          <c:tx>
            <c:strRef>
              <c:f>CAPEX!$S$66:$Z$66</c:f>
              <c:strCache>
                <c:ptCount val="1"/>
                <c:pt idx="0">
                  <c:v>Downstream</c:v>
                </c:pt>
              </c:strCache>
            </c:strRef>
          </c:tx>
          <c:spPr>
            <a:solidFill>
              <a:schemeClr val="bg1">
                <a:lumMod val="65000"/>
              </a:schemeClr>
            </a:solidFill>
          </c:spPr>
          <c:invertIfNegative val="0"/>
          <c:dLbls>
            <c:dLbl>
              <c:idx val="1"/>
              <c:layout/>
              <c:tx>
                <c:rich>
                  <a:bodyPr/>
                  <a:lstStyle/>
                  <a:p>
                    <a:r>
                      <a:rPr lang="en-US" smtClean="0"/>
                      <a:t>54</a:t>
                    </a:r>
                    <a:r>
                      <a:rPr lang="hr-HR" smtClean="0"/>
                      <a:t>5</a:t>
                    </a:r>
                    <a:r>
                      <a:rPr lang="en-US" smtClean="0"/>
                      <a:t> </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CAPEX!$AA$64:$AB$64</c:f>
              <c:numCache>
                <c:formatCode>#,##0_);\(#,##0\)</c:formatCode>
                <c:ptCount val="2"/>
                <c:pt idx="0">
                  <c:v>2012</c:v>
                </c:pt>
                <c:pt idx="1">
                  <c:v>2013</c:v>
                </c:pt>
              </c:numCache>
            </c:numRef>
          </c:cat>
          <c:val>
            <c:numRef>
              <c:f>CAPEX!$AA$66:$AB$66</c:f>
              <c:numCache>
                <c:formatCode>#,##0_);\(#,##0\)</c:formatCode>
                <c:ptCount val="2"/>
                <c:pt idx="0">
                  <c:v>457</c:v>
                </c:pt>
                <c:pt idx="1">
                  <c:v>544</c:v>
                </c:pt>
              </c:numCache>
            </c:numRef>
          </c:val>
        </c:ser>
        <c:ser>
          <c:idx val="2"/>
          <c:order val="2"/>
          <c:tx>
            <c:strRef>
              <c:f>CAPEX!$S$67:$Z$67</c:f>
              <c:strCache>
                <c:ptCount val="1"/>
                <c:pt idx="0">
                  <c:v>Other</c:v>
                </c:pt>
              </c:strCache>
            </c:strRef>
          </c:tx>
          <c:spPr>
            <a:solidFill>
              <a:srgbClr val="336699">
                <a:lumMod val="40000"/>
                <a:lumOff val="60000"/>
              </a:srgbClr>
            </a:solidFill>
          </c:spPr>
          <c:invertIfNegative val="0"/>
          <c:dLbls>
            <c:showLegendKey val="0"/>
            <c:showVal val="1"/>
            <c:showCatName val="0"/>
            <c:showSerName val="0"/>
            <c:showPercent val="0"/>
            <c:showBubbleSize val="0"/>
            <c:showLeaderLines val="0"/>
          </c:dLbls>
          <c:cat>
            <c:numRef>
              <c:f>CAPEX!$AA$64:$AB$64</c:f>
              <c:numCache>
                <c:formatCode>#,##0_);\(#,##0\)</c:formatCode>
                <c:ptCount val="2"/>
                <c:pt idx="0">
                  <c:v>2012</c:v>
                </c:pt>
                <c:pt idx="1">
                  <c:v>2013</c:v>
                </c:pt>
              </c:numCache>
            </c:numRef>
          </c:cat>
          <c:val>
            <c:numRef>
              <c:f>CAPEX!$AA$67:$AB$67</c:f>
              <c:numCache>
                <c:formatCode>#,##0_);\(#,##0\)</c:formatCode>
                <c:ptCount val="2"/>
                <c:pt idx="0">
                  <c:v>83</c:v>
                </c:pt>
                <c:pt idx="1">
                  <c:v>72</c:v>
                </c:pt>
              </c:numCache>
            </c:numRef>
          </c:val>
        </c:ser>
        <c:dLbls>
          <c:showLegendKey val="0"/>
          <c:showVal val="0"/>
          <c:showCatName val="0"/>
          <c:showSerName val="0"/>
          <c:showPercent val="0"/>
          <c:showBubbleSize val="0"/>
        </c:dLbls>
        <c:gapWidth val="150"/>
        <c:overlap val="100"/>
        <c:axId val="80797696"/>
        <c:axId val="80799232"/>
      </c:barChart>
      <c:catAx>
        <c:axId val="80797696"/>
        <c:scaling>
          <c:orientation val="minMax"/>
        </c:scaling>
        <c:delete val="0"/>
        <c:axPos val="b"/>
        <c:numFmt formatCode="General" sourceLinked="0"/>
        <c:majorTickMark val="out"/>
        <c:minorTickMark val="none"/>
        <c:tickLblPos val="nextTo"/>
        <c:spPr>
          <a:ln>
            <a:solidFill>
              <a:schemeClr val="bg1">
                <a:lumMod val="75000"/>
              </a:schemeClr>
            </a:solidFill>
          </a:ln>
        </c:spPr>
        <c:crossAx val="80799232"/>
        <c:crosses val="autoZero"/>
        <c:auto val="1"/>
        <c:lblAlgn val="ctr"/>
        <c:lblOffset val="100"/>
        <c:noMultiLvlLbl val="0"/>
      </c:catAx>
      <c:valAx>
        <c:axId val="80799232"/>
        <c:scaling>
          <c:orientation val="minMax"/>
        </c:scaling>
        <c:delete val="1"/>
        <c:axPos val="l"/>
        <c:numFmt formatCode="#,##0_);\(#,##0\)" sourceLinked="1"/>
        <c:majorTickMark val="out"/>
        <c:minorTickMark val="none"/>
        <c:tickLblPos val="nextTo"/>
        <c:crossAx val="80797696"/>
        <c:crosses val="autoZero"/>
        <c:crossBetween val="between"/>
      </c:valAx>
    </c:plotArea>
    <c:legend>
      <c:legendPos val="b"/>
      <c:layout>
        <c:manualLayout>
          <c:xMode val="edge"/>
          <c:yMode val="edge"/>
          <c:x val="0"/>
          <c:y val="0.83877201258148004"/>
          <c:w val="1"/>
          <c:h val="0.11016069698437689"/>
        </c:manualLayout>
      </c:layout>
      <c:overlay val="0"/>
    </c:legend>
    <c:plotVisOnly val="1"/>
    <c:dispBlanksAs val="gap"/>
    <c:showDLblsOverMax val="0"/>
  </c:chart>
  <c:spPr>
    <a:noFill/>
    <a:ln>
      <a:noFill/>
    </a:ln>
  </c:spPr>
  <c:txPr>
    <a:bodyPr/>
    <a:lstStyle/>
    <a:p>
      <a:pPr>
        <a:defRPr sz="1400">
          <a:latin typeface="Calibri" pitchFamily="34" charset="0"/>
          <a:cs typeface="Calibri" pitchFamily="34" charset="0"/>
        </a:defRPr>
      </a:pPr>
      <a:endParaRPr lang="sr-Latn-R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442475940507435E-2"/>
          <c:y val="8.2686208914511491E-2"/>
          <c:w val="0.54722222222222228"/>
          <c:h val="0.67596155456838047"/>
        </c:manualLayout>
      </c:layout>
      <c:doughnutChart>
        <c:varyColors val="1"/>
        <c:ser>
          <c:idx val="0"/>
          <c:order val="0"/>
          <c:dPt>
            <c:idx val="0"/>
            <c:bubble3D val="0"/>
            <c:spPr>
              <a:solidFill>
                <a:schemeClr val="tx2">
                  <a:lumMod val="75000"/>
                </a:schemeClr>
              </a:solidFill>
            </c:spPr>
          </c:dPt>
          <c:dPt>
            <c:idx val="1"/>
            <c:bubble3D val="0"/>
            <c:spPr>
              <a:solidFill>
                <a:schemeClr val="bg1">
                  <a:lumMod val="65000"/>
                </a:schemeClr>
              </a:solidFill>
            </c:spPr>
          </c:dPt>
          <c:dPt>
            <c:idx val="2"/>
            <c:bubble3D val="0"/>
            <c:spPr>
              <a:solidFill>
                <a:schemeClr val="bg1">
                  <a:lumMod val="85000"/>
                </a:schemeClr>
              </a:solidFill>
            </c:spPr>
          </c:dPt>
          <c:dLbls>
            <c:dLbl>
              <c:idx val="0"/>
              <c:layout/>
              <c:tx>
                <c:rich>
                  <a:bodyPr/>
                  <a:lstStyle/>
                  <a:p>
                    <a:pPr>
                      <a:defRPr b="1">
                        <a:solidFill>
                          <a:schemeClr val="bg1"/>
                        </a:solidFill>
                      </a:defRPr>
                    </a:pPr>
                    <a:r>
                      <a:rPr lang="en-US" dirty="0" smtClean="0"/>
                      <a:t>7</a:t>
                    </a:r>
                    <a:r>
                      <a:rPr lang="hr-HR" dirty="0" smtClean="0"/>
                      <a:t>.936</a:t>
                    </a:r>
                    <a:r>
                      <a:rPr lang="en-US" dirty="0" smtClean="0"/>
                      <a:t> </a:t>
                    </a:r>
                    <a:endParaRPr lang="en-US" dirty="0"/>
                  </a:p>
                </c:rich>
              </c:tx>
              <c:spPr/>
              <c:showLegendKey val="0"/>
              <c:showVal val="1"/>
              <c:showCatName val="0"/>
              <c:showSerName val="0"/>
              <c:showPercent val="0"/>
              <c:showBubbleSize val="0"/>
            </c:dLbl>
            <c:dLbl>
              <c:idx val="1"/>
              <c:layout/>
              <c:tx>
                <c:rich>
                  <a:bodyPr/>
                  <a:lstStyle/>
                  <a:p>
                    <a:r>
                      <a:rPr lang="en-US" smtClean="0"/>
                      <a:t>2</a:t>
                    </a:r>
                    <a:r>
                      <a:rPr lang="hr-HR" smtClean="0"/>
                      <a:t>.</a:t>
                    </a:r>
                    <a:r>
                      <a:rPr lang="en-US" smtClean="0"/>
                      <a:t>475 </a:t>
                    </a:r>
                    <a:endParaRPr lang="en-US"/>
                  </a:p>
                </c:rich>
              </c:tx>
              <c:showLegendKey val="0"/>
              <c:showVal val="1"/>
              <c:showCatName val="0"/>
              <c:showSerName val="0"/>
              <c:showPercent val="0"/>
              <c:showBubbleSize val="0"/>
            </c:dLbl>
            <c:dLbl>
              <c:idx val="2"/>
              <c:layout/>
              <c:tx>
                <c:rich>
                  <a:bodyPr/>
                  <a:lstStyle/>
                  <a:p>
                    <a:r>
                      <a:rPr lang="en-US" dirty="0" smtClean="0"/>
                      <a:t>1</a:t>
                    </a:r>
                    <a:r>
                      <a:rPr lang="hr-HR" dirty="0" smtClean="0"/>
                      <a:t>.469</a:t>
                    </a:r>
                    <a:r>
                      <a:rPr lang="en-US" dirty="0" smtClean="0"/>
                      <a:t> </a:t>
                    </a:r>
                    <a:endParaRPr lang="en-US" dirty="0"/>
                  </a:p>
                </c:rich>
              </c:tx>
              <c:showLegendKey val="0"/>
              <c:showVal val="1"/>
              <c:showCatName val="0"/>
              <c:showSerName val="0"/>
              <c:showPercent val="0"/>
              <c:showBubbleSize val="0"/>
            </c:dLbl>
            <c:dLbl>
              <c:idx val="3"/>
              <c:layout/>
              <c:tx>
                <c:rich>
                  <a:bodyPr/>
                  <a:lstStyle/>
                  <a:p>
                    <a:pPr>
                      <a:defRPr b="1">
                        <a:solidFill>
                          <a:schemeClr val="bg1"/>
                        </a:solidFill>
                      </a:defRPr>
                    </a:pPr>
                    <a:r>
                      <a:rPr lang="en-US" dirty="0" smtClean="0"/>
                      <a:t>6</a:t>
                    </a:r>
                    <a:r>
                      <a:rPr lang="hr-HR" dirty="0" smtClean="0"/>
                      <a:t>91</a:t>
                    </a:r>
                    <a:r>
                      <a:rPr lang="en-US" dirty="0" smtClean="0"/>
                      <a:t> </a:t>
                    </a:r>
                    <a:endParaRPr lang="en-US" dirty="0"/>
                  </a:p>
                </c:rich>
              </c:tx>
              <c:spPr/>
              <c:showLegendKey val="0"/>
              <c:showVal val="1"/>
              <c:showCatName val="0"/>
              <c:showSerName val="0"/>
              <c:showPercent val="0"/>
              <c:showBubbleSize val="0"/>
            </c:dLbl>
            <c:txPr>
              <a:bodyPr/>
              <a:lstStyle/>
              <a:p>
                <a:pPr>
                  <a:defRPr b="1"/>
                </a:pPr>
                <a:endParaRPr lang="sr-Latn-RS"/>
              </a:p>
            </c:txPr>
            <c:showLegendKey val="0"/>
            <c:showVal val="1"/>
            <c:showCatName val="0"/>
            <c:showSerName val="0"/>
            <c:showPercent val="0"/>
            <c:showBubbleSize val="0"/>
            <c:showLeaderLines val="1"/>
          </c:dLbls>
          <c:cat>
            <c:strRef>
              <c:f>CAPEX!$AL$31:$AL$34</c:f>
              <c:strCache>
                <c:ptCount val="4"/>
                <c:pt idx="0">
                  <c:v>Exploration &amp; Production</c:v>
                </c:pt>
                <c:pt idx="1">
                  <c:v>Refinery modernization</c:v>
                </c:pt>
                <c:pt idx="2">
                  <c:v>R&amp;M other</c:v>
                </c:pt>
                <c:pt idx="3">
                  <c:v>Retail</c:v>
                </c:pt>
              </c:strCache>
            </c:strRef>
          </c:cat>
          <c:val>
            <c:numRef>
              <c:f>CAPEX!$AM$31:$AM$34</c:f>
              <c:numCache>
                <c:formatCode>#,##0_);\(#,##0\)</c:formatCode>
                <c:ptCount val="4"/>
                <c:pt idx="0">
                  <c:v>7449.1593431796891</c:v>
                </c:pt>
                <c:pt idx="1">
                  <c:v>2474.7485671940103</c:v>
                </c:pt>
                <c:pt idx="2">
                  <c:v>1346.9590552659893</c:v>
                </c:pt>
                <c:pt idx="3">
                  <c:v>655.50285944155348</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
          <c:y val="0.71909303003791203"/>
          <c:w val="0.65167038495188101"/>
          <c:h val="0.26088801399825023"/>
        </c:manualLayout>
      </c:layout>
      <c:overlay val="0"/>
      <c:txPr>
        <a:bodyPr/>
        <a:lstStyle/>
        <a:p>
          <a:pPr>
            <a:defRPr sz="1300"/>
          </a:pPr>
          <a:endParaRPr lang="sr-Latn-RS"/>
        </a:p>
      </c:txPr>
    </c:legend>
    <c:plotVisOnly val="1"/>
    <c:dispBlanksAs val="gap"/>
    <c:showDLblsOverMax val="0"/>
  </c:chart>
  <c:spPr>
    <a:noFill/>
    <a:ln>
      <a:noFill/>
    </a:ln>
  </c:spPr>
  <c:txPr>
    <a:bodyPr/>
    <a:lstStyle/>
    <a:p>
      <a:pPr>
        <a:defRPr sz="1400"/>
      </a:pPr>
      <a:endParaRPr lang="sr-Latn-R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60976440123894E-2"/>
          <c:y val="0.20046775242028503"/>
          <c:w val="0.78155673710238904"/>
          <c:h val="0.58316040268713176"/>
        </c:manualLayout>
      </c:layout>
      <c:barChart>
        <c:barDir val="col"/>
        <c:grouping val="clustered"/>
        <c:varyColors val="0"/>
        <c:ser>
          <c:idx val="0"/>
          <c:order val="0"/>
          <c:tx>
            <c:strRef>
              <c:f>Sheet1!$A$2</c:f>
              <c:strCache>
                <c:ptCount val="1"/>
                <c:pt idx="0">
                  <c:v>Total NET Profit</c:v>
                </c:pt>
              </c:strCache>
            </c:strRef>
          </c:tx>
          <c:spPr>
            <a:solidFill>
              <a:schemeClr val="bg2">
                <a:lumMod val="20000"/>
                <a:lumOff val="80000"/>
              </a:schemeClr>
            </a:solidFill>
          </c:spPr>
          <c:invertIfNegative val="0"/>
          <c:dLbls>
            <c:numFmt formatCode="#,##0" sourceLinked="0"/>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Sheet1!$B$2:$C$2</c:f>
              <c:numCache>
                <c:formatCode>General</c:formatCode>
                <c:ptCount val="2"/>
                <c:pt idx="0" formatCode="#,##0_);\(#,##0\)">
                  <c:v>211</c:v>
                </c:pt>
                <c:pt idx="1">
                  <c:v>372</c:v>
                </c:pt>
              </c:numCache>
            </c:numRef>
          </c:val>
        </c:ser>
        <c:dLbls>
          <c:showLegendKey val="0"/>
          <c:showVal val="0"/>
          <c:showCatName val="0"/>
          <c:showSerName val="0"/>
          <c:showPercent val="0"/>
          <c:showBubbleSize val="0"/>
        </c:dLbls>
        <c:gapWidth val="127"/>
        <c:axId val="155096576"/>
        <c:axId val="155098112"/>
      </c:barChart>
      <c:catAx>
        <c:axId val="155096576"/>
        <c:scaling>
          <c:orientation val="minMax"/>
        </c:scaling>
        <c:delete val="0"/>
        <c:axPos val="b"/>
        <c:majorTickMark val="out"/>
        <c:minorTickMark val="none"/>
        <c:tickLblPos val="low"/>
        <c:crossAx val="155098112"/>
        <c:crosses val="autoZero"/>
        <c:auto val="1"/>
        <c:lblAlgn val="ctr"/>
        <c:lblOffset val="100"/>
        <c:noMultiLvlLbl val="0"/>
      </c:catAx>
      <c:valAx>
        <c:axId val="155098112"/>
        <c:scaling>
          <c:orientation val="minMax"/>
        </c:scaling>
        <c:delete val="1"/>
        <c:axPos val="l"/>
        <c:numFmt formatCode="#,##0_);\(#,##0\)" sourceLinked="1"/>
        <c:majorTickMark val="out"/>
        <c:minorTickMark val="none"/>
        <c:tickLblPos val="nextTo"/>
        <c:crossAx val="155096576"/>
        <c:crosses val="autoZero"/>
        <c:crossBetween val="between"/>
      </c:valAx>
    </c:plotArea>
    <c:plotVisOnly val="1"/>
    <c:dispBlanksAs val="gap"/>
    <c:showDLblsOverMax val="0"/>
  </c:chart>
  <c:txPr>
    <a:bodyPr/>
    <a:lstStyle/>
    <a:p>
      <a:pPr>
        <a:defRPr sz="1400">
          <a:latin typeface="Calibri" pitchFamily="34" charset="0"/>
          <a:cs typeface="Calibri" pitchFamily="34" charset="0"/>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077048347697095E-2"/>
          <c:y val="0.16474269409901082"/>
          <c:w val="0.88732920816705541"/>
          <c:h val="0.57095575866932713"/>
        </c:manualLayout>
      </c:layout>
      <c:barChart>
        <c:barDir val="col"/>
        <c:grouping val="stacked"/>
        <c:varyColors val="0"/>
        <c:ser>
          <c:idx val="0"/>
          <c:order val="0"/>
          <c:tx>
            <c:strRef>
              <c:f>Sheet1!$A$2</c:f>
              <c:strCache>
                <c:ptCount val="1"/>
                <c:pt idx="0">
                  <c:v>I&amp;P</c:v>
                </c:pt>
              </c:strCache>
            </c:strRef>
          </c:tx>
          <c:spPr>
            <a:solidFill>
              <a:schemeClr val="bg2">
                <a:lumMod val="20000"/>
                <a:lumOff val="80000"/>
              </a:schemeClr>
            </a:solidFill>
          </c:spPr>
          <c:invertIfNegative val="0"/>
          <c:dLbls>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Sheet1!$B$2:$C$2</c:f>
              <c:numCache>
                <c:formatCode>#,##0</c:formatCode>
                <c:ptCount val="2"/>
                <c:pt idx="0">
                  <c:v>364</c:v>
                </c:pt>
                <c:pt idx="1">
                  <c:v>487</c:v>
                </c:pt>
              </c:numCache>
            </c:numRef>
          </c:val>
        </c:ser>
        <c:ser>
          <c:idx val="1"/>
          <c:order val="1"/>
          <c:tx>
            <c:strRef>
              <c:f>Sheet1!$A$3</c:f>
              <c:strCache>
                <c:ptCount val="1"/>
                <c:pt idx="0">
                  <c:v>R&amp;M uklj.Trg.n.m.</c:v>
                </c:pt>
              </c:strCache>
            </c:strRef>
          </c:tx>
          <c:spPr>
            <a:solidFill>
              <a:schemeClr val="bg1">
                <a:lumMod val="65000"/>
              </a:schemeClr>
            </a:solidFill>
          </c:spPr>
          <c:invertIfNegative val="0"/>
          <c:dLbls>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Sheet1!$B$3:$C$3</c:f>
              <c:numCache>
                <c:formatCode>#,##0</c:formatCode>
                <c:ptCount val="2"/>
                <c:pt idx="0">
                  <c:v>117</c:v>
                </c:pt>
                <c:pt idx="1">
                  <c:v>158</c:v>
                </c:pt>
              </c:numCache>
            </c:numRef>
          </c:val>
        </c:ser>
        <c:ser>
          <c:idx val="2"/>
          <c:order val="2"/>
          <c:tx>
            <c:strRef>
              <c:f>Sheet1!$A$4</c:f>
              <c:strCache>
                <c:ptCount val="1"/>
                <c:pt idx="0">
                  <c:v>Ostalo</c:v>
                </c:pt>
              </c:strCache>
            </c:strRef>
          </c:tx>
          <c:invertIfNegative val="0"/>
          <c:dLbls>
            <c:dLbl>
              <c:idx val="0"/>
              <c:layout>
                <c:manualLayout>
                  <c:x val="0.12286458291343852"/>
                  <c:y val="-4.3851322306989945E-3"/>
                </c:manualLayout>
              </c:layout>
              <c:showLegendKey val="0"/>
              <c:showVal val="1"/>
              <c:showCatName val="0"/>
              <c:showSerName val="0"/>
              <c:showPercent val="0"/>
              <c:showBubbleSize val="0"/>
            </c:dLbl>
            <c:dLbl>
              <c:idx val="1"/>
              <c:layout>
                <c:manualLayout>
                  <c:x val="0.12584912809680826"/>
                  <c:y val="7.2935915648266961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Sheet1!$B$1:$C$1</c:f>
              <c:strCache>
                <c:ptCount val="2"/>
                <c:pt idx="0">
                  <c:v>H1 2013</c:v>
                </c:pt>
                <c:pt idx="1">
                  <c:v>H1 2014</c:v>
                </c:pt>
              </c:strCache>
            </c:strRef>
          </c:cat>
          <c:val>
            <c:numRef>
              <c:f>Sheet1!$B$4:$C$4</c:f>
              <c:numCache>
                <c:formatCode>#,##0</c:formatCode>
                <c:ptCount val="2"/>
                <c:pt idx="0">
                  <c:v>19</c:v>
                </c:pt>
                <c:pt idx="1">
                  <c:v>20</c:v>
                </c:pt>
              </c:numCache>
            </c:numRef>
          </c:val>
        </c:ser>
        <c:dLbls>
          <c:showLegendKey val="0"/>
          <c:showVal val="0"/>
          <c:showCatName val="0"/>
          <c:showSerName val="0"/>
          <c:showPercent val="0"/>
          <c:showBubbleSize val="0"/>
        </c:dLbls>
        <c:gapWidth val="150"/>
        <c:overlap val="100"/>
        <c:axId val="161686656"/>
        <c:axId val="161688192"/>
      </c:barChart>
      <c:catAx>
        <c:axId val="161686656"/>
        <c:scaling>
          <c:orientation val="minMax"/>
        </c:scaling>
        <c:delete val="0"/>
        <c:axPos val="b"/>
        <c:majorTickMark val="out"/>
        <c:minorTickMark val="none"/>
        <c:tickLblPos val="nextTo"/>
        <c:spPr>
          <a:ln>
            <a:solidFill>
              <a:schemeClr val="bg1">
                <a:lumMod val="75000"/>
              </a:schemeClr>
            </a:solidFill>
          </a:ln>
        </c:spPr>
        <c:crossAx val="161688192"/>
        <c:crosses val="autoZero"/>
        <c:auto val="1"/>
        <c:lblAlgn val="ctr"/>
        <c:lblOffset val="100"/>
        <c:noMultiLvlLbl val="0"/>
      </c:catAx>
      <c:valAx>
        <c:axId val="161688192"/>
        <c:scaling>
          <c:orientation val="minMax"/>
        </c:scaling>
        <c:delete val="1"/>
        <c:axPos val="l"/>
        <c:numFmt formatCode="#,##0" sourceLinked="1"/>
        <c:majorTickMark val="out"/>
        <c:minorTickMark val="none"/>
        <c:tickLblPos val="nextTo"/>
        <c:crossAx val="161686656"/>
        <c:crosses val="autoZero"/>
        <c:crossBetween val="between"/>
      </c:valAx>
    </c:plotArea>
    <c:legend>
      <c:legendPos val="b"/>
      <c:layout>
        <c:manualLayout>
          <c:xMode val="edge"/>
          <c:yMode val="edge"/>
          <c:x val="0"/>
          <c:y val="0.89759573408638238"/>
          <c:w val="1"/>
          <c:h val="0.10240432505382217"/>
        </c:manualLayout>
      </c:layout>
      <c:overlay val="0"/>
    </c:legend>
    <c:plotVisOnly val="1"/>
    <c:dispBlanksAs val="gap"/>
    <c:showDLblsOverMax val="0"/>
  </c:chart>
  <c:txPr>
    <a:bodyPr/>
    <a:lstStyle/>
    <a:p>
      <a:pPr>
        <a:defRPr sz="1600">
          <a:latin typeface="Calibri" pitchFamily="34" charset="0"/>
          <a:cs typeface="Calibri" pitchFamily="34" charset="0"/>
        </a:defRPr>
      </a:pPr>
      <a:endParaRPr lang="sr-Latn-R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651440814001657E-2"/>
          <c:y val="8.0104680819831561E-2"/>
          <c:w val="0.79758861070836795"/>
          <c:h val="0.6234225627993174"/>
        </c:manualLayout>
      </c:layout>
      <c:barChart>
        <c:barDir val="col"/>
        <c:grouping val="clustered"/>
        <c:varyColors val="0"/>
        <c:ser>
          <c:idx val="0"/>
          <c:order val="0"/>
          <c:tx>
            <c:strRef>
              <c:f>Sheet1!$B$1</c:f>
              <c:strCache>
                <c:ptCount val="1"/>
                <c:pt idx="0">
                  <c:v>Net debt</c:v>
                </c:pt>
              </c:strCache>
            </c:strRef>
          </c:tx>
          <c:spPr>
            <a:solidFill>
              <a:schemeClr val="accent6">
                <a:lumMod val="50000"/>
              </a:schemeClr>
            </a:solidFill>
          </c:spPr>
          <c:invertIfNegative val="0"/>
          <c:dLbls>
            <c:dLbl>
              <c:idx val="0"/>
              <c:layout>
                <c:manualLayout>
                  <c:x val="-2.2046161537606922E-2"/>
                  <c:y val="0"/>
                </c:manualLayout>
              </c:layout>
              <c:tx>
                <c:rich>
                  <a:bodyPr/>
                  <a:lstStyle/>
                  <a:p>
                    <a:r>
                      <a:rPr lang="en-US" dirty="0" smtClean="0"/>
                      <a:t>9</a:t>
                    </a:r>
                    <a:r>
                      <a:rPr lang="hr-HR" dirty="0" smtClean="0"/>
                      <a:t>.</a:t>
                    </a:r>
                    <a:r>
                      <a:rPr lang="en-US" dirty="0" smtClean="0"/>
                      <a:t>938</a:t>
                    </a:r>
                    <a:endParaRPr lang="en-US" dirty="0"/>
                  </a:p>
                </c:rich>
              </c:tx>
              <c:dLblPos val="outEnd"/>
              <c:showLegendKey val="0"/>
              <c:showVal val="1"/>
              <c:showCatName val="0"/>
              <c:showSerName val="0"/>
              <c:showPercent val="0"/>
              <c:showBubbleSize val="0"/>
            </c:dLbl>
            <c:dLbl>
              <c:idx val="1"/>
              <c:layout>
                <c:manualLayout>
                  <c:x val="-1.6406445795428416E-2"/>
                  <c:y val="1.4564487421787555E-2"/>
                </c:manualLayout>
              </c:layout>
              <c:tx>
                <c:rich>
                  <a:bodyPr/>
                  <a:lstStyle/>
                  <a:p>
                    <a:r>
                      <a:rPr lang="en-US" dirty="0" smtClean="0"/>
                      <a:t>9</a:t>
                    </a:r>
                    <a:r>
                      <a:rPr lang="hr-HR" dirty="0" smtClean="0"/>
                      <a:t>.</a:t>
                    </a:r>
                    <a:r>
                      <a:rPr lang="en-US" dirty="0" smtClean="0"/>
                      <a:t>115</a:t>
                    </a:r>
                    <a:endParaRPr lang="en-US" dirty="0"/>
                  </a:p>
                </c:rich>
              </c:tx>
              <c:dLblPos val="outEnd"/>
              <c:showLegendKey val="0"/>
              <c:showVal val="1"/>
              <c:showCatName val="0"/>
              <c:showSerName val="0"/>
              <c:showPercent val="0"/>
              <c:showBubbleSize val="0"/>
            </c:dLbl>
            <c:dLbl>
              <c:idx val="2"/>
              <c:layout/>
              <c:tx>
                <c:rich>
                  <a:bodyPr/>
                  <a:lstStyle/>
                  <a:p>
                    <a:r>
                      <a:rPr lang="en-US" dirty="0" smtClean="0"/>
                      <a:t>6</a:t>
                    </a:r>
                    <a:r>
                      <a:rPr lang="hr-HR" dirty="0" smtClean="0"/>
                      <a:t>.</a:t>
                    </a:r>
                    <a:r>
                      <a:rPr lang="en-US" dirty="0" smtClean="0"/>
                      <a:t>664</a:t>
                    </a:r>
                    <a:endParaRPr lang="en-US" dirty="0"/>
                  </a:p>
                </c:rich>
              </c:tx>
              <c:showLegendKey val="0"/>
              <c:showVal val="1"/>
              <c:showCatName val="0"/>
              <c:showSerName val="0"/>
              <c:showPercent val="0"/>
              <c:showBubbleSize val="0"/>
            </c:dLbl>
            <c:dLbl>
              <c:idx val="3"/>
              <c:layout/>
              <c:tx>
                <c:rich>
                  <a:bodyPr/>
                  <a:lstStyle/>
                  <a:p>
                    <a:r>
                      <a:rPr lang="en-US" dirty="0" smtClean="0"/>
                      <a:t>4</a:t>
                    </a:r>
                    <a:r>
                      <a:rPr lang="hr-HR" dirty="0" smtClean="0"/>
                      <a:t>.</a:t>
                    </a:r>
                    <a:r>
                      <a:rPr lang="en-US" dirty="0" smtClean="0"/>
                      <a:t>761</a:t>
                    </a:r>
                    <a:endParaRPr lang="en-US" dirty="0"/>
                  </a:p>
                </c:rich>
              </c:tx>
              <c:showLegendKey val="0"/>
              <c:showVal val="1"/>
              <c:showCatName val="0"/>
              <c:showSerName val="0"/>
              <c:showPercent val="0"/>
              <c:showBubbleSize val="0"/>
            </c:dLbl>
            <c:dLbl>
              <c:idx val="4"/>
              <c:layout/>
              <c:tx>
                <c:rich>
                  <a:bodyPr/>
                  <a:lstStyle/>
                  <a:p>
                    <a:r>
                      <a:rPr lang="en-US" dirty="0" smtClean="0"/>
                      <a:t>4</a:t>
                    </a:r>
                    <a:r>
                      <a:rPr lang="hr-HR" dirty="0" smtClean="0"/>
                      <a:t>.</a:t>
                    </a:r>
                    <a:r>
                      <a:rPr lang="en-US" dirty="0" smtClean="0"/>
                      <a:t>269</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2010</c:v>
                </c:pt>
                <c:pt idx="1">
                  <c:v>2011</c:v>
                </c:pt>
                <c:pt idx="2">
                  <c:v>2012</c:v>
                </c:pt>
                <c:pt idx="3">
                  <c:v>2013</c:v>
                </c:pt>
                <c:pt idx="4">
                  <c:v>H1 2014</c:v>
                </c:pt>
              </c:strCache>
            </c:strRef>
          </c:cat>
          <c:val>
            <c:numRef>
              <c:f>Sheet1!$B$2:$B$6</c:f>
              <c:numCache>
                <c:formatCode>#,##0</c:formatCode>
                <c:ptCount val="5"/>
                <c:pt idx="0">
                  <c:v>9938</c:v>
                </c:pt>
                <c:pt idx="1">
                  <c:v>9115</c:v>
                </c:pt>
                <c:pt idx="2">
                  <c:v>6664</c:v>
                </c:pt>
                <c:pt idx="3">
                  <c:v>4761</c:v>
                </c:pt>
                <c:pt idx="4">
                  <c:v>4269</c:v>
                </c:pt>
              </c:numCache>
            </c:numRef>
          </c:val>
        </c:ser>
        <c:dLbls>
          <c:showLegendKey val="0"/>
          <c:showVal val="0"/>
          <c:showCatName val="0"/>
          <c:showSerName val="0"/>
          <c:showPercent val="0"/>
          <c:showBubbleSize val="0"/>
        </c:dLbls>
        <c:gapWidth val="28"/>
        <c:axId val="159648384"/>
        <c:axId val="159683328"/>
      </c:barChart>
      <c:catAx>
        <c:axId val="159648384"/>
        <c:scaling>
          <c:orientation val="minMax"/>
        </c:scaling>
        <c:delete val="0"/>
        <c:axPos val="b"/>
        <c:numFmt formatCode="General" sourceLinked="1"/>
        <c:majorTickMark val="out"/>
        <c:minorTickMark val="none"/>
        <c:tickLblPos val="nextTo"/>
        <c:crossAx val="159683328"/>
        <c:crosses val="autoZero"/>
        <c:auto val="1"/>
        <c:lblAlgn val="ctr"/>
        <c:lblOffset val="100"/>
        <c:noMultiLvlLbl val="0"/>
      </c:catAx>
      <c:valAx>
        <c:axId val="159683328"/>
        <c:scaling>
          <c:orientation val="minMax"/>
        </c:scaling>
        <c:delete val="1"/>
        <c:axPos val="l"/>
        <c:numFmt formatCode="#,##0" sourceLinked="1"/>
        <c:majorTickMark val="out"/>
        <c:minorTickMark val="none"/>
        <c:tickLblPos val="nextTo"/>
        <c:crossAx val="159648384"/>
        <c:crosses val="autoZero"/>
        <c:crossBetween val="between"/>
      </c:valAx>
      <c:spPr>
        <a:noFill/>
        <a:ln w="25394">
          <a:noFill/>
        </a:ln>
      </c:spPr>
    </c:plotArea>
    <c:plotVisOnly val="1"/>
    <c:dispBlanksAs val="gap"/>
    <c:showDLblsOverMax val="0"/>
  </c:chart>
  <c:txPr>
    <a:bodyPr/>
    <a:lstStyle/>
    <a:p>
      <a:pPr>
        <a:defRPr sz="1200">
          <a:latin typeface="Calibri" pitchFamily="34" charset="0"/>
          <a:cs typeface="Calibri" pitchFamily="34" charset="0"/>
        </a:defRPr>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651440814001657E-2"/>
          <c:y val="8.0104680819831561E-2"/>
          <c:w val="0.79758861070836795"/>
          <c:h val="0.64640237977624448"/>
        </c:manualLayout>
      </c:layout>
      <c:lineChart>
        <c:grouping val="standard"/>
        <c:varyColors val="0"/>
        <c:ser>
          <c:idx val="0"/>
          <c:order val="0"/>
          <c:tx>
            <c:strRef>
              <c:f>Sheet1!$B$1</c:f>
              <c:strCache>
                <c:ptCount val="1"/>
                <c:pt idx="0">
                  <c:v>Gearing</c:v>
                </c:pt>
              </c:strCache>
            </c:strRef>
          </c:tx>
          <c:spPr>
            <a:ln>
              <a:solidFill>
                <a:schemeClr val="tx1">
                  <a:lumMod val="75000"/>
                  <a:lumOff val="25000"/>
                </a:schemeClr>
              </a:solidFill>
            </a:ln>
          </c:spPr>
          <c:marker>
            <c:spPr>
              <a:solidFill>
                <a:schemeClr val="tx1">
                  <a:lumMod val="75000"/>
                  <a:lumOff val="25000"/>
                </a:schemeClr>
              </a:solidFill>
              <a:ln>
                <a:solidFill>
                  <a:schemeClr val="tx1">
                    <a:lumMod val="75000"/>
                    <a:lumOff val="25000"/>
                  </a:schemeClr>
                </a:solidFill>
              </a:ln>
            </c:spPr>
          </c:marker>
          <c:dLbls>
            <c:dLbl>
              <c:idx val="0"/>
              <c:layout>
                <c:manualLayout>
                  <c:x val="2.5687411307638911E-2"/>
                  <c:y val="-3.2171853428075652E-2"/>
                </c:manualLayout>
              </c:layout>
              <c:tx>
                <c:rich>
                  <a:bodyPr/>
                  <a:lstStyle/>
                  <a:p>
                    <a:r>
                      <a:rPr lang="en-US" dirty="0" smtClean="0"/>
                      <a:t>43</a:t>
                    </a:r>
                    <a:r>
                      <a:rPr lang="hr-HR" dirty="0" smtClean="0"/>
                      <a:t>,</a:t>
                    </a:r>
                    <a:r>
                      <a:rPr lang="en-US" dirty="0" smtClean="0"/>
                      <a:t>72</a:t>
                    </a:r>
                    <a:endParaRPr lang="en-US" dirty="0"/>
                  </a:p>
                </c:rich>
              </c:tx>
              <c:showLegendKey val="0"/>
              <c:showVal val="1"/>
              <c:showCatName val="0"/>
              <c:showSerName val="0"/>
              <c:showPercent val="0"/>
              <c:showBubbleSize val="0"/>
            </c:dLbl>
            <c:dLbl>
              <c:idx val="1"/>
              <c:layout>
                <c:manualLayout>
                  <c:x val="0"/>
                  <c:y val="-1.378793718346099E-2"/>
                </c:manualLayout>
              </c:layout>
              <c:tx>
                <c:rich>
                  <a:bodyPr/>
                  <a:lstStyle/>
                  <a:p>
                    <a:r>
                      <a:rPr lang="en-US" dirty="0" smtClean="0"/>
                      <a:t>38</a:t>
                    </a:r>
                    <a:r>
                      <a:rPr lang="hr-HR" dirty="0" smtClean="0"/>
                      <a:t>,</a:t>
                    </a:r>
                    <a:r>
                      <a:rPr lang="en-US" dirty="0" smtClean="0"/>
                      <a:t>82</a:t>
                    </a:r>
                    <a:endParaRPr lang="en-US" dirty="0"/>
                  </a:p>
                </c:rich>
              </c:tx>
              <c:showLegendKey val="0"/>
              <c:showVal val="1"/>
              <c:showCatName val="0"/>
              <c:showSerName val="0"/>
              <c:showPercent val="0"/>
              <c:showBubbleSize val="0"/>
            </c:dLbl>
            <c:dLbl>
              <c:idx val="2"/>
              <c:layout>
                <c:manualLayout>
                  <c:x val="-3.0824873062911998E-2"/>
                  <c:y val="-2.8003240359012874E-2"/>
                </c:manualLayout>
              </c:layout>
              <c:tx>
                <c:rich>
                  <a:bodyPr/>
                  <a:lstStyle/>
                  <a:p>
                    <a:r>
                      <a:rPr lang="en-US" dirty="0" smtClean="0"/>
                      <a:t>30</a:t>
                    </a:r>
                    <a:r>
                      <a:rPr lang="hr-HR" dirty="0" smtClean="0"/>
                      <a:t>,</a:t>
                    </a:r>
                    <a:r>
                      <a:rPr lang="en-US" dirty="0" smtClean="0"/>
                      <a:t>83</a:t>
                    </a:r>
                    <a:endParaRPr lang="en-US" dirty="0"/>
                  </a:p>
                </c:rich>
              </c:tx>
              <c:showLegendKey val="0"/>
              <c:showVal val="1"/>
              <c:showCatName val="0"/>
              <c:showSerName val="0"/>
              <c:showPercent val="0"/>
              <c:showBubbleSize val="0"/>
            </c:dLbl>
            <c:dLbl>
              <c:idx val="3"/>
              <c:layout>
                <c:manualLayout>
                  <c:x val="-8.3874299172855771E-2"/>
                  <c:y val="5.1582649472450219E-2"/>
                </c:manualLayout>
              </c:layout>
              <c:tx>
                <c:rich>
                  <a:bodyPr/>
                  <a:lstStyle/>
                  <a:p>
                    <a:r>
                      <a:rPr lang="en-US" dirty="0" smtClean="0"/>
                      <a:t>27</a:t>
                    </a:r>
                    <a:r>
                      <a:rPr lang="hr-HR" dirty="0" smtClean="0"/>
                      <a:t>,</a:t>
                    </a:r>
                    <a:r>
                      <a:rPr lang="en-US" dirty="0" smtClean="0"/>
                      <a:t>00</a:t>
                    </a:r>
                    <a:endParaRPr lang="en-US" dirty="0"/>
                  </a:p>
                </c:rich>
              </c:tx>
              <c:showLegendKey val="0"/>
              <c:showVal val="1"/>
              <c:showCatName val="0"/>
              <c:showSerName val="0"/>
              <c:showPercent val="0"/>
              <c:showBubbleSize val="0"/>
            </c:dLbl>
            <c:dLbl>
              <c:idx val="4"/>
              <c:layout>
                <c:manualLayout>
                  <c:x val="-6.0223660785657961E-2"/>
                  <c:y val="6.4343344968036231E-2"/>
                </c:manualLayout>
              </c:layout>
              <c:tx>
                <c:rich>
                  <a:bodyPr/>
                  <a:lstStyle/>
                  <a:p>
                    <a:pPr>
                      <a:defRPr sz="1200">
                        <a:latin typeface="Calibri" pitchFamily="34" charset="0"/>
                        <a:cs typeface="Calibri" pitchFamily="34" charset="0"/>
                      </a:defRPr>
                    </a:pPr>
                    <a:r>
                      <a:rPr lang="hr-HR" dirty="0" smtClean="0"/>
                      <a:t>24,30</a:t>
                    </a:r>
                    <a:endParaRPr lang="en-US" dirty="0"/>
                  </a:p>
                </c:rich>
              </c:tx>
              <c:spPr>
                <a:noFill/>
              </c:spPr>
              <c:showLegendKey val="0"/>
              <c:showVal val="1"/>
              <c:showCatName val="0"/>
              <c:showSerName val="0"/>
              <c:showPercent val="0"/>
              <c:showBubbleSize val="0"/>
            </c:dLbl>
            <c:txPr>
              <a:bodyPr/>
              <a:lstStyle/>
              <a:p>
                <a:pPr>
                  <a:defRPr sz="1200">
                    <a:latin typeface="Calibri" pitchFamily="34" charset="0"/>
                    <a:cs typeface="Calibri" pitchFamily="34" charset="0"/>
                  </a:defRPr>
                </a:pPr>
                <a:endParaRPr lang="sr-Latn-RS"/>
              </a:p>
            </c:txPr>
            <c:showLegendKey val="0"/>
            <c:showVal val="1"/>
            <c:showCatName val="0"/>
            <c:showSerName val="0"/>
            <c:showPercent val="0"/>
            <c:showBubbleSize val="0"/>
            <c:showLeaderLines val="0"/>
          </c:dLbls>
          <c:cat>
            <c:strRef>
              <c:f>Sheet1!$A$2:$A$6</c:f>
              <c:strCache>
                <c:ptCount val="5"/>
                <c:pt idx="0">
                  <c:v>2010</c:v>
                </c:pt>
                <c:pt idx="1">
                  <c:v>2011</c:v>
                </c:pt>
                <c:pt idx="2">
                  <c:v>2012</c:v>
                </c:pt>
                <c:pt idx="3">
                  <c:v>2013</c:v>
                </c:pt>
                <c:pt idx="4">
                  <c:v>H1 2014</c:v>
                </c:pt>
              </c:strCache>
            </c:strRef>
          </c:cat>
          <c:val>
            <c:numRef>
              <c:f>Sheet1!$B$2:$B$6</c:f>
              <c:numCache>
                <c:formatCode>#,##0.00</c:formatCode>
                <c:ptCount val="5"/>
                <c:pt idx="0">
                  <c:v>43.72</c:v>
                </c:pt>
                <c:pt idx="1">
                  <c:v>38.82</c:v>
                </c:pt>
                <c:pt idx="2">
                  <c:v>30.83</c:v>
                </c:pt>
                <c:pt idx="3">
                  <c:v>27</c:v>
                </c:pt>
                <c:pt idx="4">
                  <c:v>24.4</c:v>
                </c:pt>
              </c:numCache>
            </c:numRef>
          </c:val>
          <c:smooth val="0"/>
        </c:ser>
        <c:dLbls>
          <c:showLegendKey val="0"/>
          <c:showVal val="0"/>
          <c:showCatName val="0"/>
          <c:showSerName val="0"/>
          <c:showPercent val="0"/>
          <c:showBubbleSize val="0"/>
        </c:dLbls>
        <c:marker val="1"/>
        <c:smooth val="0"/>
        <c:axId val="160309632"/>
        <c:axId val="160311168"/>
      </c:lineChart>
      <c:catAx>
        <c:axId val="160309632"/>
        <c:scaling>
          <c:orientation val="minMax"/>
        </c:scaling>
        <c:delete val="0"/>
        <c:axPos val="b"/>
        <c:numFmt formatCode="General" sourceLinked="1"/>
        <c:majorTickMark val="out"/>
        <c:minorTickMark val="none"/>
        <c:tickLblPos val="nextTo"/>
        <c:txPr>
          <a:bodyPr/>
          <a:lstStyle/>
          <a:p>
            <a:pPr>
              <a:defRPr sz="1200">
                <a:latin typeface="Calibri" pitchFamily="34" charset="0"/>
                <a:cs typeface="Calibri" pitchFamily="34" charset="0"/>
              </a:defRPr>
            </a:pPr>
            <a:endParaRPr lang="sr-Latn-RS"/>
          </a:p>
        </c:txPr>
        <c:crossAx val="160311168"/>
        <c:crosses val="autoZero"/>
        <c:auto val="1"/>
        <c:lblAlgn val="ctr"/>
        <c:lblOffset val="100"/>
        <c:noMultiLvlLbl val="0"/>
      </c:catAx>
      <c:valAx>
        <c:axId val="160311168"/>
        <c:scaling>
          <c:orientation val="minMax"/>
        </c:scaling>
        <c:delete val="1"/>
        <c:axPos val="l"/>
        <c:numFmt formatCode="#,##0.00" sourceLinked="1"/>
        <c:majorTickMark val="out"/>
        <c:minorTickMark val="none"/>
        <c:tickLblPos val="nextTo"/>
        <c:crossAx val="160309632"/>
        <c:crosses val="autoZero"/>
        <c:crossBetween val="between"/>
      </c:valAx>
      <c:spPr>
        <a:noFill/>
        <a:ln w="25394">
          <a:noFill/>
        </a:ln>
      </c:spPr>
    </c:plotArea>
    <c:plotVisOnly val="1"/>
    <c:dispBlanksAs val="gap"/>
    <c:showDLblsOverMax val="0"/>
  </c:chart>
  <c:txPr>
    <a:bodyPr/>
    <a:lstStyle/>
    <a:p>
      <a:pPr>
        <a:defRPr sz="1799"/>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4925">
              <a:solidFill>
                <a:schemeClr val="tx2">
                  <a:lumMod val="75000"/>
                </a:schemeClr>
              </a:solidFill>
            </a:ln>
          </c:spPr>
          <c:marker>
            <c:symbol val="none"/>
          </c:marker>
          <c:cat>
            <c:numRef>
              <c:f>Croatia!$J$55:$P$55</c:f>
              <c:numCache>
                <c:formatCode>General</c:formatCode>
                <c:ptCount val="7"/>
                <c:pt idx="0">
                  <c:v>2007</c:v>
                </c:pt>
                <c:pt idx="1">
                  <c:v>2008</c:v>
                </c:pt>
                <c:pt idx="2">
                  <c:v>2009</c:v>
                </c:pt>
                <c:pt idx="3">
                  <c:v>2010</c:v>
                </c:pt>
                <c:pt idx="4">
                  <c:v>2011</c:v>
                </c:pt>
                <c:pt idx="5">
                  <c:v>2012</c:v>
                </c:pt>
                <c:pt idx="6">
                  <c:v>2013</c:v>
                </c:pt>
              </c:numCache>
            </c:numRef>
          </c:cat>
          <c:val>
            <c:numRef>
              <c:f>Croatia!$J$58:$P$58</c:f>
              <c:numCache>
                <c:formatCode>0%</c:formatCode>
                <c:ptCount val="7"/>
                <c:pt idx="0">
                  <c:v>0.73581375227686707</c:v>
                </c:pt>
                <c:pt idx="1">
                  <c:v>0.70662251111111118</c:v>
                </c:pt>
                <c:pt idx="2">
                  <c:v>0.68343199282520317</c:v>
                </c:pt>
                <c:pt idx="3">
                  <c:v>0.65705415676959622</c:v>
                </c:pt>
                <c:pt idx="4">
                  <c:v>0.63785400352055455</c:v>
                </c:pt>
                <c:pt idx="5">
                  <c:v>0.68729740904513936</c:v>
                </c:pt>
                <c:pt idx="6">
                  <c:v>0.71980158467959665</c:v>
                </c:pt>
              </c:numCache>
            </c:numRef>
          </c:val>
          <c:smooth val="0"/>
        </c:ser>
        <c:dLbls>
          <c:showLegendKey val="0"/>
          <c:showVal val="0"/>
          <c:showCatName val="0"/>
          <c:showSerName val="0"/>
          <c:showPercent val="0"/>
          <c:showBubbleSize val="0"/>
        </c:dLbls>
        <c:marker val="1"/>
        <c:smooth val="0"/>
        <c:axId val="163076736"/>
        <c:axId val="163078528"/>
      </c:lineChart>
      <c:catAx>
        <c:axId val="163076736"/>
        <c:scaling>
          <c:orientation val="minMax"/>
        </c:scaling>
        <c:delete val="0"/>
        <c:axPos val="b"/>
        <c:numFmt formatCode="General" sourceLinked="1"/>
        <c:majorTickMark val="out"/>
        <c:minorTickMark val="none"/>
        <c:tickLblPos val="nextTo"/>
        <c:spPr>
          <a:ln>
            <a:solidFill>
              <a:schemeClr val="bg1">
                <a:lumMod val="75000"/>
              </a:schemeClr>
            </a:solidFill>
          </a:ln>
        </c:spPr>
        <c:crossAx val="163078528"/>
        <c:crosses val="autoZero"/>
        <c:auto val="1"/>
        <c:lblAlgn val="ctr"/>
        <c:lblOffset val="100"/>
        <c:noMultiLvlLbl val="0"/>
      </c:catAx>
      <c:valAx>
        <c:axId val="163078528"/>
        <c:scaling>
          <c:orientation val="minMax"/>
          <c:max val="0.8"/>
          <c:min val="0.60000000000000009"/>
        </c:scaling>
        <c:delete val="0"/>
        <c:axPos val="l"/>
        <c:majorGridlines>
          <c:spPr>
            <a:ln>
              <a:solidFill>
                <a:schemeClr val="bg1">
                  <a:lumMod val="75000"/>
                </a:schemeClr>
              </a:solidFill>
              <a:prstDash val="dashDot"/>
            </a:ln>
          </c:spPr>
        </c:majorGridlines>
        <c:numFmt formatCode="0%" sourceLinked="1"/>
        <c:majorTickMark val="out"/>
        <c:minorTickMark val="none"/>
        <c:tickLblPos val="nextTo"/>
        <c:spPr>
          <a:ln>
            <a:solidFill>
              <a:schemeClr val="bg1">
                <a:lumMod val="75000"/>
              </a:schemeClr>
            </a:solidFill>
          </a:ln>
        </c:spPr>
        <c:crossAx val="163076736"/>
        <c:crosses val="autoZero"/>
        <c:crossBetween val="between"/>
      </c:valAx>
    </c:plotArea>
    <c:plotVisOnly val="1"/>
    <c:dispBlanksAs val="gap"/>
    <c:showDLblsOverMax val="0"/>
  </c:chart>
  <c:spPr>
    <a:solidFill>
      <a:srgbClr val="FFFFFF"/>
    </a:solidFill>
    <a:ln>
      <a:noFill/>
    </a:ln>
  </c:spPr>
  <c:txPr>
    <a:bodyPr/>
    <a:lstStyle/>
    <a:p>
      <a:pPr>
        <a:defRPr sz="1400"/>
      </a:pPr>
      <a:endParaRPr lang="sr-Latn-R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4925">
              <a:solidFill>
                <a:schemeClr val="tx2">
                  <a:lumMod val="75000"/>
                </a:schemeClr>
              </a:solidFill>
            </a:ln>
          </c:spPr>
          <c:marker>
            <c:symbol val="none"/>
          </c:marker>
          <c:cat>
            <c:numRef>
              <c:f>'B&amp;H'!$J$55:$P$55</c:f>
              <c:numCache>
                <c:formatCode>General</c:formatCode>
                <c:ptCount val="7"/>
                <c:pt idx="0">
                  <c:v>2007</c:v>
                </c:pt>
                <c:pt idx="1">
                  <c:v>2008</c:v>
                </c:pt>
                <c:pt idx="2">
                  <c:v>2009</c:v>
                </c:pt>
                <c:pt idx="3">
                  <c:v>2010</c:v>
                </c:pt>
                <c:pt idx="4">
                  <c:v>2011</c:v>
                </c:pt>
                <c:pt idx="5">
                  <c:v>2012</c:v>
                </c:pt>
                <c:pt idx="6">
                  <c:v>2013</c:v>
                </c:pt>
              </c:numCache>
            </c:numRef>
          </c:cat>
          <c:val>
            <c:numRef>
              <c:f>'B&amp;H'!$J$58:$P$58</c:f>
              <c:numCache>
                <c:formatCode>0%</c:formatCode>
                <c:ptCount val="7"/>
                <c:pt idx="0">
                  <c:v>0.62085085682545038</c:v>
                </c:pt>
                <c:pt idx="1">
                  <c:v>0.48881809242871194</c:v>
                </c:pt>
                <c:pt idx="2">
                  <c:v>0.37405563963118899</c:v>
                </c:pt>
                <c:pt idx="3">
                  <c:v>0.44243632100607488</c:v>
                </c:pt>
                <c:pt idx="4">
                  <c:v>0.45655672781427808</c:v>
                </c:pt>
                <c:pt idx="5">
                  <c:v>0.45087155933132356</c:v>
                </c:pt>
                <c:pt idx="6">
                  <c:v>0.47978553025192522</c:v>
                </c:pt>
              </c:numCache>
            </c:numRef>
          </c:val>
          <c:smooth val="0"/>
        </c:ser>
        <c:dLbls>
          <c:showLegendKey val="0"/>
          <c:showVal val="0"/>
          <c:showCatName val="0"/>
          <c:showSerName val="0"/>
          <c:showPercent val="0"/>
          <c:showBubbleSize val="0"/>
        </c:dLbls>
        <c:marker val="1"/>
        <c:smooth val="0"/>
        <c:axId val="162789632"/>
        <c:axId val="161608448"/>
      </c:lineChart>
      <c:catAx>
        <c:axId val="162789632"/>
        <c:scaling>
          <c:orientation val="minMax"/>
        </c:scaling>
        <c:delete val="0"/>
        <c:axPos val="b"/>
        <c:numFmt formatCode="General" sourceLinked="1"/>
        <c:majorTickMark val="out"/>
        <c:minorTickMark val="none"/>
        <c:tickLblPos val="nextTo"/>
        <c:spPr>
          <a:ln>
            <a:solidFill>
              <a:schemeClr val="bg1">
                <a:lumMod val="75000"/>
              </a:schemeClr>
            </a:solidFill>
          </a:ln>
        </c:spPr>
        <c:crossAx val="161608448"/>
        <c:crosses val="autoZero"/>
        <c:auto val="1"/>
        <c:lblAlgn val="ctr"/>
        <c:lblOffset val="100"/>
        <c:noMultiLvlLbl val="0"/>
      </c:catAx>
      <c:valAx>
        <c:axId val="161608448"/>
        <c:scaling>
          <c:orientation val="minMax"/>
          <c:max val="0.70000000000000007"/>
          <c:min val="0.30000000000000004"/>
        </c:scaling>
        <c:delete val="0"/>
        <c:axPos val="l"/>
        <c:majorGridlines>
          <c:spPr>
            <a:ln>
              <a:solidFill>
                <a:schemeClr val="bg1">
                  <a:lumMod val="75000"/>
                </a:schemeClr>
              </a:solidFill>
              <a:prstDash val="dashDot"/>
            </a:ln>
          </c:spPr>
        </c:majorGridlines>
        <c:numFmt formatCode="0%" sourceLinked="1"/>
        <c:majorTickMark val="out"/>
        <c:minorTickMark val="none"/>
        <c:tickLblPos val="nextTo"/>
        <c:spPr>
          <a:ln>
            <a:solidFill>
              <a:schemeClr val="bg1">
                <a:lumMod val="75000"/>
              </a:schemeClr>
            </a:solidFill>
          </a:ln>
        </c:spPr>
        <c:crossAx val="162789632"/>
        <c:crosses val="autoZero"/>
        <c:crossBetween val="between"/>
      </c:valAx>
    </c:plotArea>
    <c:plotVisOnly val="1"/>
    <c:dispBlanksAs val="gap"/>
    <c:showDLblsOverMax val="0"/>
  </c:chart>
  <c:spPr>
    <a:noFill/>
    <a:ln>
      <a:noFill/>
    </a:ln>
  </c:spPr>
  <c:txPr>
    <a:bodyPr/>
    <a:lstStyle/>
    <a:p>
      <a:pPr>
        <a:defRPr sz="1400"/>
      </a:pPr>
      <a:endParaRPr lang="sr-Latn-R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31750">
              <a:solidFill>
                <a:srgbClr val="000000">
                  <a:lumMod val="75000"/>
                </a:srgbClr>
              </a:solidFill>
            </a:ln>
          </c:spPr>
          <c:marker>
            <c:symbol val="none"/>
          </c:marker>
          <c:cat>
            <c:numRef>
              <c:f>Slovenia!$B$22:$H$22</c:f>
              <c:numCache>
                <c:formatCode>General</c:formatCode>
                <c:ptCount val="7"/>
                <c:pt idx="0">
                  <c:v>2007</c:v>
                </c:pt>
                <c:pt idx="1">
                  <c:v>2008</c:v>
                </c:pt>
                <c:pt idx="2">
                  <c:v>2009</c:v>
                </c:pt>
                <c:pt idx="3">
                  <c:v>2010</c:v>
                </c:pt>
                <c:pt idx="4">
                  <c:v>2011</c:v>
                </c:pt>
                <c:pt idx="5">
                  <c:v>2012</c:v>
                </c:pt>
                <c:pt idx="6">
                  <c:v>2013</c:v>
                </c:pt>
              </c:numCache>
            </c:numRef>
          </c:cat>
          <c:val>
            <c:numRef>
              <c:f>Slovenia!$B$27:$H$27</c:f>
              <c:numCache>
                <c:formatCode>General</c:formatCode>
                <c:ptCount val="7"/>
                <c:pt idx="0">
                  <c:v>0</c:v>
                </c:pt>
                <c:pt idx="1">
                  <c:v>0</c:v>
                </c:pt>
                <c:pt idx="2" formatCode="0.0%">
                  <c:v>0</c:v>
                </c:pt>
                <c:pt idx="3" formatCode="0.0%">
                  <c:v>1.828463372184344E-4</c:v>
                </c:pt>
                <c:pt idx="4" formatCode="0.0%">
                  <c:v>1.5439743478675816E-3</c:v>
                </c:pt>
                <c:pt idx="5" formatCode="0.0%">
                  <c:v>2.741668383110196E-3</c:v>
                </c:pt>
                <c:pt idx="6" formatCode="0.0%">
                  <c:v>0.1082211855104281</c:v>
                </c:pt>
              </c:numCache>
            </c:numRef>
          </c:val>
          <c:smooth val="0"/>
        </c:ser>
        <c:dLbls>
          <c:showLegendKey val="0"/>
          <c:showVal val="0"/>
          <c:showCatName val="0"/>
          <c:showSerName val="0"/>
          <c:showPercent val="0"/>
          <c:showBubbleSize val="0"/>
        </c:dLbls>
        <c:marker val="1"/>
        <c:smooth val="0"/>
        <c:axId val="164697216"/>
        <c:axId val="164699136"/>
      </c:lineChart>
      <c:catAx>
        <c:axId val="164697216"/>
        <c:scaling>
          <c:orientation val="minMax"/>
        </c:scaling>
        <c:delete val="0"/>
        <c:axPos val="b"/>
        <c:numFmt formatCode="General" sourceLinked="1"/>
        <c:majorTickMark val="out"/>
        <c:minorTickMark val="none"/>
        <c:tickLblPos val="nextTo"/>
        <c:spPr>
          <a:ln>
            <a:solidFill>
              <a:schemeClr val="bg1">
                <a:lumMod val="75000"/>
              </a:schemeClr>
            </a:solidFill>
          </a:ln>
        </c:spPr>
        <c:crossAx val="164699136"/>
        <c:crosses val="autoZero"/>
        <c:auto val="1"/>
        <c:lblAlgn val="ctr"/>
        <c:lblOffset val="100"/>
        <c:noMultiLvlLbl val="0"/>
      </c:catAx>
      <c:valAx>
        <c:axId val="164699136"/>
        <c:scaling>
          <c:orientation val="minMax"/>
        </c:scaling>
        <c:delete val="0"/>
        <c:axPos val="l"/>
        <c:majorGridlines>
          <c:spPr>
            <a:ln>
              <a:solidFill>
                <a:schemeClr val="bg1">
                  <a:lumMod val="75000"/>
                </a:schemeClr>
              </a:solidFill>
              <a:prstDash val="dashDot"/>
            </a:ln>
          </c:spPr>
        </c:majorGridlines>
        <c:numFmt formatCode="0%" sourceLinked="0"/>
        <c:majorTickMark val="out"/>
        <c:minorTickMark val="none"/>
        <c:tickLblPos val="nextTo"/>
        <c:spPr>
          <a:ln>
            <a:solidFill>
              <a:schemeClr val="bg1">
                <a:lumMod val="75000"/>
              </a:schemeClr>
            </a:solidFill>
          </a:ln>
        </c:spPr>
        <c:crossAx val="164697216"/>
        <c:crosses val="autoZero"/>
        <c:crossBetween val="between"/>
      </c:valAx>
    </c:plotArea>
    <c:plotVisOnly val="1"/>
    <c:dispBlanksAs val="gap"/>
    <c:showDLblsOverMax val="0"/>
  </c:chart>
  <c:spPr>
    <a:noFill/>
    <a:ln>
      <a:noFill/>
    </a:ln>
  </c:spPr>
  <c:txPr>
    <a:bodyPr/>
    <a:lstStyle/>
    <a:p>
      <a:pPr>
        <a:defRPr sz="1400">
          <a:latin typeface="Calibri" panose="020F0502020204030204" pitchFamily="34" charset="0"/>
        </a:defRPr>
      </a:pPr>
      <a:endParaRPr lang="sr-Latn-R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266040688575899E-2"/>
          <c:y val="4.5315781300395389E-2"/>
          <c:w val="0.88732920816705541"/>
          <c:h val="0.72962410643638653"/>
        </c:manualLayout>
      </c:layout>
      <c:barChart>
        <c:barDir val="col"/>
        <c:grouping val="stacked"/>
        <c:varyColors val="0"/>
        <c:ser>
          <c:idx val="0"/>
          <c:order val="0"/>
          <c:tx>
            <c:strRef>
              <c:f>Sheet1!$A$2</c:f>
              <c:strCache>
                <c:ptCount val="1"/>
                <c:pt idx="0">
                  <c:v>Domestic</c:v>
                </c:pt>
              </c:strCache>
            </c:strRef>
          </c:tx>
          <c:spPr>
            <a:solidFill>
              <a:schemeClr val="bg2">
                <a:lumMod val="20000"/>
                <a:lumOff val="80000"/>
              </a:schemeClr>
            </a:solidFill>
          </c:spPr>
          <c:invertIfNegative val="0"/>
          <c:dLbls>
            <c:showLegendKey val="0"/>
            <c:showVal val="1"/>
            <c:showCatName val="0"/>
            <c:showSerName val="0"/>
            <c:showPercent val="0"/>
            <c:showBubbleSize val="0"/>
            <c:showLeaderLines val="0"/>
          </c:dLbls>
          <c:cat>
            <c:strRef>
              <c:f>Sheet1!$B$1:$C$1</c:f>
              <c:strCache>
                <c:ptCount val="2"/>
                <c:pt idx="0">
                  <c:v>2012</c:v>
                </c:pt>
                <c:pt idx="1">
                  <c:v>2013</c:v>
                </c:pt>
              </c:strCache>
            </c:strRef>
          </c:cat>
          <c:val>
            <c:numRef>
              <c:f>Sheet1!$B$2:$C$2</c:f>
              <c:numCache>
                <c:formatCode>#,##0</c:formatCode>
                <c:ptCount val="2"/>
                <c:pt idx="0">
                  <c:v>1166</c:v>
                </c:pt>
                <c:pt idx="1">
                  <c:v>1655</c:v>
                </c:pt>
              </c:numCache>
            </c:numRef>
          </c:val>
        </c:ser>
        <c:ser>
          <c:idx val="1"/>
          <c:order val="1"/>
          <c:tx>
            <c:strRef>
              <c:f>Sheet1!$A$3</c:f>
              <c:strCache>
                <c:ptCount val="1"/>
                <c:pt idx="0">
                  <c:v>International</c:v>
                </c:pt>
              </c:strCache>
            </c:strRef>
          </c:tx>
          <c:spPr>
            <a:solidFill>
              <a:schemeClr val="bg1">
                <a:lumMod val="65000"/>
              </a:schemeClr>
            </a:solidFill>
          </c:spPr>
          <c:invertIfNegative val="0"/>
          <c:dLbls>
            <c:showLegendKey val="0"/>
            <c:showVal val="1"/>
            <c:showCatName val="0"/>
            <c:showSerName val="0"/>
            <c:showPercent val="0"/>
            <c:showBubbleSize val="0"/>
            <c:showLeaderLines val="0"/>
          </c:dLbls>
          <c:cat>
            <c:strRef>
              <c:f>Sheet1!$B$1:$C$1</c:f>
              <c:strCache>
                <c:ptCount val="2"/>
                <c:pt idx="0">
                  <c:v>2012</c:v>
                </c:pt>
                <c:pt idx="1">
                  <c:v>2013</c:v>
                </c:pt>
              </c:strCache>
            </c:strRef>
          </c:cat>
          <c:val>
            <c:numRef>
              <c:f>Sheet1!$B$3:$C$3</c:f>
              <c:numCache>
                <c:formatCode>#,##0</c:formatCode>
                <c:ptCount val="2"/>
                <c:pt idx="0">
                  <c:v>120</c:v>
                </c:pt>
                <c:pt idx="1">
                  <c:v>358</c:v>
                </c:pt>
              </c:numCache>
            </c:numRef>
          </c:val>
        </c:ser>
        <c:dLbls>
          <c:showLegendKey val="0"/>
          <c:showVal val="0"/>
          <c:showCatName val="0"/>
          <c:showSerName val="0"/>
          <c:showPercent val="0"/>
          <c:showBubbleSize val="0"/>
        </c:dLbls>
        <c:gapWidth val="150"/>
        <c:overlap val="100"/>
        <c:axId val="80669696"/>
        <c:axId val="80753408"/>
      </c:barChart>
      <c:catAx>
        <c:axId val="80669696"/>
        <c:scaling>
          <c:orientation val="minMax"/>
        </c:scaling>
        <c:delete val="0"/>
        <c:axPos val="b"/>
        <c:majorTickMark val="out"/>
        <c:minorTickMark val="none"/>
        <c:tickLblPos val="nextTo"/>
        <c:spPr>
          <a:ln>
            <a:solidFill>
              <a:schemeClr val="bg1">
                <a:lumMod val="75000"/>
              </a:schemeClr>
            </a:solidFill>
          </a:ln>
        </c:spPr>
        <c:crossAx val="80753408"/>
        <c:crosses val="autoZero"/>
        <c:auto val="1"/>
        <c:lblAlgn val="ctr"/>
        <c:lblOffset val="100"/>
        <c:noMultiLvlLbl val="0"/>
      </c:catAx>
      <c:valAx>
        <c:axId val="80753408"/>
        <c:scaling>
          <c:orientation val="minMax"/>
        </c:scaling>
        <c:delete val="1"/>
        <c:axPos val="l"/>
        <c:numFmt formatCode="#,##0" sourceLinked="1"/>
        <c:majorTickMark val="out"/>
        <c:minorTickMark val="none"/>
        <c:tickLblPos val="nextTo"/>
        <c:crossAx val="80669696"/>
        <c:crosses val="autoZero"/>
        <c:crossBetween val="between"/>
      </c:valAx>
    </c:plotArea>
    <c:legend>
      <c:legendPos val="b"/>
      <c:layout>
        <c:manualLayout>
          <c:xMode val="edge"/>
          <c:yMode val="edge"/>
          <c:x val="0"/>
          <c:y val="0.84978118733460817"/>
          <c:w val="0.93997374608947293"/>
          <c:h val="0.10240416661689342"/>
        </c:manualLayout>
      </c:layout>
      <c:overlay val="0"/>
    </c:legend>
    <c:plotVisOnly val="1"/>
    <c:dispBlanksAs val="gap"/>
    <c:showDLblsOverMax val="0"/>
  </c:chart>
  <c:txPr>
    <a:bodyPr/>
    <a:lstStyle/>
    <a:p>
      <a:pPr>
        <a:defRPr sz="1400">
          <a:latin typeface="Calibri" pitchFamily="34" charset="0"/>
          <a:cs typeface="Calibri" pitchFamily="34" charset="0"/>
        </a:defRPr>
      </a:pPr>
      <a:endParaRPr lang="sr-Latn-R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0.19139</cdr:x>
      <cdr:y>0.21802</cdr:y>
    </cdr:from>
    <cdr:to>
      <cdr:x>0.37099</cdr:x>
      <cdr:y>0.28851</cdr:y>
    </cdr:to>
    <cdr:sp macro="" textlink="">
      <cdr:nvSpPr>
        <cdr:cNvPr id="2" name="TextBox 31"/>
        <cdr:cNvSpPr txBox="1"/>
      </cdr:nvSpPr>
      <cdr:spPr>
        <a:xfrm xmlns:a="http://schemas.openxmlformats.org/drawingml/2006/main">
          <a:off x="712205" y="952004"/>
          <a:ext cx="6683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400" b="1" dirty="0" smtClean="0">
              <a:latin typeface="Calibri" pitchFamily="34" charset="0"/>
              <a:cs typeface="Calibri" pitchFamily="34" charset="0"/>
            </a:rPr>
            <a:t>500</a:t>
          </a:r>
          <a:endParaRPr lang="hr-HR" sz="1400" b="1" i="0" dirty="0" smtClean="0">
            <a:latin typeface="Calibri" pitchFamily="34" charset="0"/>
            <a:cs typeface="Calibri" pitchFamily="34" charset="0"/>
          </a:endParaRPr>
        </a:p>
      </cdr:txBody>
    </cdr:sp>
  </cdr:relSizeAnchor>
  <cdr:relSizeAnchor xmlns:cdr="http://schemas.openxmlformats.org/drawingml/2006/chartDrawing">
    <cdr:from>
      <cdr:x>0.63623</cdr:x>
      <cdr:y>0.08583</cdr:y>
    </cdr:from>
    <cdr:to>
      <cdr:x>0.81582</cdr:x>
      <cdr:y>0.15631</cdr:y>
    </cdr:to>
    <cdr:sp macro="" textlink="">
      <cdr:nvSpPr>
        <cdr:cNvPr id="3" name="TextBox 31"/>
        <cdr:cNvSpPr txBox="1"/>
      </cdr:nvSpPr>
      <cdr:spPr>
        <a:xfrm xmlns:a="http://schemas.openxmlformats.org/drawingml/2006/main">
          <a:off x="2367522" y="374769"/>
          <a:ext cx="66828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400" b="1" dirty="0" smtClean="0">
              <a:latin typeface="Calibri" pitchFamily="34" charset="0"/>
              <a:cs typeface="Calibri" pitchFamily="34" charset="0"/>
            </a:rPr>
            <a:t>665</a:t>
          </a:r>
          <a:endParaRPr lang="hr-HR" sz="1400" b="1" i="0" dirty="0" smtClean="0">
            <a:latin typeface="Calibri" pitchFamily="34" charset="0"/>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0.11843</cdr:x>
      <cdr:y>0.30785</cdr:y>
    </cdr:from>
    <cdr:to>
      <cdr:x>0.36061</cdr:x>
      <cdr:y>0.38027</cdr:y>
    </cdr:to>
    <cdr:sp macro="" textlink="">
      <cdr:nvSpPr>
        <cdr:cNvPr id="2" name="TextBox 31"/>
        <cdr:cNvSpPr txBox="1"/>
      </cdr:nvSpPr>
      <cdr:spPr>
        <a:xfrm xmlns:a="http://schemas.openxmlformats.org/drawingml/2006/main">
          <a:off x="306872" y="1308287"/>
          <a:ext cx="62752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400" b="1" i="0" dirty="0" smtClean="0">
              <a:latin typeface="Calibri" pitchFamily="34" charset="0"/>
              <a:cs typeface="Calibri" pitchFamily="34" charset="0"/>
            </a:rPr>
            <a:t>1.286</a:t>
          </a:r>
        </a:p>
      </cdr:txBody>
    </cdr:sp>
  </cdr:relSizeAnchor>
  <cdr:relSizeAnchor xmlns:cdr="http://schemas.openxmlformats.org/drawingml/2006/chartDrawing">
    <cdr:from>
      <cdr:x>0.59148</cdr:x>
      <cdr:y>0.10294</cdr:y>
    </cdr:from>
    <cdr:to>
      <cdr:x>0.86938</cdr:x>
      <cdr:y>0.17536</cdr:y>
    </cdr:to>
    <cdr:sp macro="" textlink="">
      <cdr:nvSpPr>
        <cdr:cNvPr id="3" name="TextBox 31"/>
        <cdr:cNvSpPr txBox="1"/>
      </cdr:nvSpPr>
      <cdr:spPr>
        <a:xfrm xmlns:a="http://schemas.openxmlformats.org/drawingml/2006/main">
          <a:off x="1532622" y="437470"/>
          <a:ext cx="72008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r-HR" sz="1400" b="1" i="0" dirty="0" smtClean="0">
              <a:latin typeface="Calibri" pitchFamily="34" charset="0"/>
              <a:cs typeface="Calibri" pitchFamily="34" charset="0"/>
            </a:rPr>
            <a:t>2.013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063" cy="49212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08413" y="0"/>
            <a:ext cx="2913062" cy="492125"/>
          </a:xfrm>
          <a:prstGeom prst="rect">
            <a:avLst/>
          </a:prstGeom>
        </p:spPr>
        <p:txBody>
          <a:bodyPr vert="horz" lIns="91440" tIns="45720" rIns="91440" bIns="45720" rtlCol="0"/>
          <a:lstStyle>
            <a:lvl1pPr algn="r">
              <a:defRPr sz="1200"/>
            </a:lvl1pPr>
          </a:lstStyle>
          <a:p>
            <a:fld id="{3209C3B4-57A0-4E4F-B1EE-430E1711C666}" type="datetimeFigureOut">
              <a:rPr lang="hr-HR" smtClean="0"/>
              <a:t>30.7.2014.</a:t>
            </a:fld>
            <a:endParaRPr lang="hr-HR"/>
          </a:p>
        </p:txBody>
      </p:sp>
      <p:sp>
        <p:nvSpPr>
          <p:cNvPr id="4" name="Footer Placeholder 3"/>
          <p:cNvSpPr>
            <a:spLocks noGrp="1"/>
          </p:cNvSpPr>
          <p:nvPr>
            <p:ph type="ftr" sz="quarter" idx="2"/>
          </p:nvPr>
        </p:nvSpPr>
        <p:spPr>
          <a:xfrm>
            <a:off x="0" y="9359900"/>
            <a:ext cx="2913063" cy="492125"/>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08413" y="9359900"/>
            <a:ext cx="2913062" cy="492125"/>
          </a:xfrm>
          <a:prstGeom prst="rect">
            <a:avLst/>
          </a:prstGeom>
        </p:spPr>
        <p:txBody>
          <a:bodyPr vert="horz" lIns="91440" tIns="45720" rIns="91440" bIns="45720" rtlCol="0" anchor="b"/>
          <a:lstStyle>
            <a:lvl1pPr algn="r">
              <a:defRPr sz="1200"/>
            </a:lvl1pPr>
          </a:lstStyle>
          <a:p>
            <a:fld id="{2C0244BB-535B-4F2E-8340-258EDEA210CB}" type="slidenum">
              <a:rPr lang="hr-HR" smtClean="0"/>
              <a:t>‹#›</a:t>
            </a:fld>
            <a:endParaRPr lang="hr-HR"/>
          </a:p>
        </p:txBody>
      </p:sp>
    </p:spTree>
    <p:extLst>
      <p:ext uri="{BB962C8B-B14F-4D97-AF65-F5344CB8AC3E}">
        <p14:creationId xmlns:p14="http://schemas.microsoft.com/office/powerpoint/2010/main" val="1932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13327" cy="492681"/>
          </a:xfrm>
          <a:prstGeom prst="rect">
            <a:avLst/>
          </a:prstGeom>
        </p:spPr>
        <p:txBody>
          <a:bodyPr vert="horz" lIns="90626" tIns="45313" rIns="90626" bIns="45313" rtlCol="0"/>
          <a:lstStyle>
            <a:lvl1pPr algn="l">
              <a:defRPr sz="1200"/>
            </a:lvl1pPr>
          </a:lstStyle>
          <a:p>
            <a:endParaRPr lang="hu-HU"/>
          </a:p>
        </p:txBody>
      </p:sp>
      <p:sp>
        <p:nvSpPr>
          <p:cNvPr id="3" name="Dátum helye 2"/>
          <p:cNvSpPr>
            <a:spLocks noGrp="1"/>
          </p:cNvSpPr>
          <p:nvPr>
            <p:ph type="dt" idx="1"/>
          </p:nvPr>
        </p:nvSpPr>
        <p:spPr>
          <a:xfrm>
            <a:off x="3808181" y="0"/>
            <a:ext cx="2913327" cy="492681"/>
          </a:xfrm>
          <a:prstGeom prst="rect">
            <a:avLst/>
          </a:prstGeom>
        </p:spPr>
        <p:txBody>
          <a:bodyPr vert="horz" lIns="90626" tIns="45313" rIns="90626" bIns="45313" rtlCol="0"/>
          <a:lstStyle>
            <a:lvl1pPr algn="r">
              <a:defRPr sz="1200"/>
            </a:lvl1pPr>
          </a:lstStyle>
          <a:p>
            <a:fld id="{D2F18E40-B1B0-406A-811C-101FB46FABD3}" type="datetimeFigureOut">
              <a:rPr lang="hu-HU" smtClean="0"/>
              <a:t>2014.07.30.</a:t>
            </a:fld>
            <a:endParaRPr lang="hu-HU"/>
          </a:p>
        </p:txBody>
      </p:sp>
      <p:sp>
        <p:nvSpPr>
          <p:cNvPr id="4" name="Diakép helye 3"/>
          <p:cNvSpPr>
            <a:spLocks noGrp="1" noRot="1" noChangeAspect="1"/>
          </p:cNvSpPr>
          <p:nvPr>
            <p:ph type="sldImg" idx="2"/>
          </p:nvPr>
        </p:nvSpPr>
        <p:spPr>
          <a:xfrm>
            <a:off x="900113" y="739775"/>
            <a:ext cx="4922837" cy="3694113"/>
          </a:xfrm>
          <a:prstGeom prst="rect">
            <a:avLst/>
          </a:prstGeom>
          <a:noFill/>
          <a:ln w="12700">
            <a:solidFill>
              <a:prstClr val="black"/>
            </a:solidFill>
          </a:ln>
        </p:spPr>
        <p:txBody>
          <a:bodyPr vert="horz" lIns="90626" tIns="45313" rIns="90626" bIns="45313" rtlCol="0" anchor="ctr"/>
          <a:lstStyle/>
          <a:p>
            <a:endParaRPr lang="hu-HU"/>
          </a:p>
        </p:txBody>
      </p:sp>
      <p:sp>
        <p:nvSpPr>
          <p:cNvPr id="5" name="Jegyzetek helye 4"/>
          <p:cNvSpPr>
            <a:spLocks noGrp="1"/>
          </p:cNvSpPr>
          <p:nvPr>
            <p:ph type="body" sz="quarter" idx="3"/>
          </p:nvPr>
        </p:nvSpPr>
        <p:spPr>
          <a:xfrm>
            <a:off x="672307" y="4680466"/>
            <a:ext cx="5378450" cy="4434126"/>
          </a:xfrm>
          <a:prstGeom prst="rect">
            <a:avLst/>
          </a:prstGeom>
        </p:spPr>
        <p:txBody>
          <a:bodyPr vert="horz" lIns="90626" tIns="45313" rIns="90626" bIns="45313"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1" y="9359222"/>
            <a:ext cx="2913327" cy="492681"/>
          </a:xfrm>
          <a:prstGeom prst="rect">
            <a:avLst/>
          </a:prstGeom>
        </p:spPr>
        <p:txBody>
          <a:bodyPr vert="horz" lIns="90626" tIns="45313" rIns="90626" bIns="45313" rtlCol="0" anchor="b"/>
          <a:lstStyle>
            <a:lvl1pPr algn="l">
              <a:defRPr sz="1200"/>
            </a:lvl1pPr>
          </a:lstStyle>
          <a:p>
            <a:endParaRPr lang="hu-HU"/>
          </a:p>
        </p:txBody>
      </p:sp>
      <p:sp>
        <p:nvSpPr>
          <p:cNvPr id="7" name="Dia számának helye 6"/>
          <p:cNvSpPr>
            <a:spLocks noGrp="1"/>
          </p:cNvSpPr>
          <p:nvPr>
            <p:ph type="sldNum" sz="quarter" idx="5"/>
          </p:nvPr>
        </p:nvSpPr>
        <p:spPr>
          <a:xfrm>
            <a:off x="3808181" y="9359222"/>
            <a:ext cx="2913327" cy="492681"/>
          </a:xfrm>
          <a:prstGeom prst="rect">
            <a:avLst/>
          </a:prstGeom>
        </p:spPr>
        <p:txBody>
          <a:bodyPr vert="horz" lIns="90626" tIns="45313" rIns="90626" bIns="45313" rtlCol="0" anchor="b"/>
          <a:lstStyle>
            <a:lvl1pPr algn="r">
              <a:defRPr sz="1200"/>
            </a:lvl1pPr>
          </a:lstStyle>
          <a:p>
            <a:fld id="{87A451EE-E115-49B5-AF26-2DE0C96505D8}" type="slidenum">
              <a:rPr lang="hu-HU" smtClean="0"/>
              <a:t>‹#›</a:t>
            </a:fld>
            <a:endParaRPr lang="hu-HU"/>
          </a:p>
        </p:txBody>
      </p:sp>
    </p:spTree>
    <p:extLst>
      <p:ext uri="{BB962C8B-B14F-4D97-AF65-F5344CB8AC3E}">
        <p14:creationId xmlns:p14="http://schemas.microsoft.com/office/powerpoint/2010/main" val="231293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5999163" y="9474201"/>
            <a:ext cx="533400" cy="185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100" b="1">
                <a:solidFill>
                  <a:schemeClr val="tx1"/>
                </a:solidFill>
                <a:latin typeface="Arial" pitchFamily="34" charset="0"/>
                <a:ea typeface="ＭＳ Ｐゴシック" pitchFamily="34" charset="-128"/>
              </a:defRPr>
            </a:lvl1pPr>
            <a:lvl2pPr marL="739622" indent="-284470" eaLnBrk="0" hangingPunct="0">
              <a:defRPr sz="1100" b="1">
                <a:solidFill>
                  <a:schemeClr val="tx1"/>
                </a:solidFill>
                <a:latin typeface="Arial" pitchFamily="34" charset="0"/>
                <a:ea typeface="ＭＳ Ｐゴシック" pitchFamily="34" charset="-128"/>
              </a:defRPr>
            </a:lvl2pPr>
            <a:lvl3pPr marL="1137881" indent="-227576" eaLnBrk="0" hangingPunct="0">
              <a:defRPr sz="1100" b="1">
                <a:solidFill>
                  <a:schemeClr val="tx1"/>
                </a:solidFill>
                <a:latin typeface="Arial" pitchFamily="34" charset="0"/>
                <a:ea typeface="ＭＳ Ｐゴシック" pitchFamily="34" charset="-128"/>
              </a:defRPr>
            </a:lvl3pPr>
            <a:lvl4pPr marL="1593033" indent="-227576" eaLnBrk="0" hangingPunct="0">
              <a:defRPr sz="1100" b="1">
                <a:solidFill>
                  <a:schemeClr val="tx1"/>
                </a:solidFill>
                <a:latin typeface="Arial" pitchFamily="34" charset="0"/>
                <a:ea typeface="ＭＳ Ｐゴシック" pitchFamily="34" charset="-128"/>
              </a:defRPr>
            </a:lvl4pPr>
            <a:lvl5pPr marL="2048184" indent="-227576" eaLnBrk="0" hangingPunct="0">
              <a:defRPr sz="1100" b="1">
                <a:solidFill>
                  <a:schemeClr val="tx1"/>
                </a:solidFill>
                <a:latin typeface="Arial" pitchFamily="34" charset="0"/>
                <a:ea typeface="ＭＳ Ｐゴシック" pitchFamily="34" charset="-128"/>
              </a:defRPr>
            </a:lvl5pPr>
            <a:lvl6pPr marL="2503337"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6pPr>
            <a:lvl7pPr marL="2958490"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7pPr>
            <a:lvl8pPr marL="3413642"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8pPr>
            <a:lvl9pPr marL="3868795"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9pPr>
          </a:lstStyle>
          <a:p>
            <a:pPr eaLnBrk="1" hangingPunct="1">
              <a:defRPr/>
            </a:pPr>
            <a:fld id="{4C4B774C-ECAC-4A42-A941-6F3E15EB50D8}" type="slidenum">
              <a:rPr lang="en-US" sz="1200" b="0"/>
              <a:pPr eaLnBrk="1" hangingPunct="1">
                <a:defRPr/>
              </a:pPr>
              <a:t>2</a:t>
            </a:fld>
            <a:endParaRPr lang="en-US" sz="1200" b="0"/>
          </a:p>
        </p:txBody>
      </p:sp>
      <p:sp>
        <p:nvSpPr>
          <p:cNvPr id="57347" name="Rectangle 2"/>
          <p:cNvSpPr>
            <a:spLocks noGrp="1" noRot="1" noChangeAspect="1" noChangeArrowheads="1" noTextEdit="1"/>
          </p:cNvSpPr>
          <p:nvPr>
            <p:ph type="sldImg"/>
          </p:nvPr>
        </p:nvSpPr>
        <p:spPr>
          <a:xfrm>
            <a:off x="476250" y="617538"/>
            <a:ext cx="5780088" cy="4335462"/>
          </a:xfrm>
          <a:ln/>
        </p:spPr>
      </p:sp>
      <p:sp>
        <p:nvSpPr>
          <p:cNvPr id="57348" name="Rectangle 3"/>
          <p:cNvSpPr>
            <a:spLocks noGrp="1" noChangeArrowheads="1"/>
          </p:cNvSpPr>
          <p:nvPr>
            <p:ph type="body" idx="1"/>
          </p:nvPr>
        </p:nvSpPr>
        <p:spPr>
          <a:xfrm>
            <a:off x="544514" y="5294313"/>
            <a:ext cx="5729287" cy="2460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hu-HU" dirty="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5999163" y="9474201"/>
            <a:ext cx="533400" cy="185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100" b="1">
                <a:solidFill>
                  <a:schemeClr val="tx1"/>
                </a:solidFill>
                <a:latin typeface="Arial" pitchFamily="34" charset="0"/>
                <a:ea typeface="ＭＳ Ｐゴシック" pitchFamily="34" charset="-128"/>
              </a:defRPr>
            </a:lvl1pPr>
            <a:lvl2pPr marL="739622" indent="-284470" eaLnBrk="0" hangingPunct="0">
              <a:defRPr sz="1100" b="1">
                <a:solidFill>
                  <a:schemeClr val="tx1"/>
                </a:solidFill>
                <a:latin typeface="Arial" pitchFamily="34" charset="0"/>
                <a:ea typeface="ＭＳ Ｐゴシック" pitchFamily="34" charset="-128"/>
              </a:defRPr>
            </a:lvl2pPr>
            <a:lvl3pPr marL="1137881" indent="-227576" eaLnBrk="0" hangingPunct="0">
              <a:defRPr sz="1100" b="1">
                <a:solidFill>
                  <a:schemeClr val="tx1"/>
                </a:solidFill>
                <a:latin typeface="Arial" pitchFamily="34" charset="0"/>
                <a:ea typeface="ＭＳ Ｐゴシック" pitchFamily="34" charset="-128"/>
              </a:defRPr>
            </a:lvl3pPr>
            <a:lvl4pPr marL="1593033" indent="-227576" eaLnBrk="0" hangingPunct="0">
              <a:defRPr sz="1100" b="1">
                <a:solidFill>
                  <a:schemeClr val="tx1"/>
                </a:solidFill>
                <a:latin typeface="Arial" pitchFamily="34" charset="0"/>
                <a:ea typeface="ＭＳ Ｐゴシック" pitchFamily="34" charset="-128"/>
              </a:defRPr>
            </a:lvl4pPr>
            <a:lvl5pPr marL="2048184" indent="-227576" eaLnBrk="0" hangingPunct="0">
              <a:defRPr sz="1100" b="1">
                <a:solidFill>
                  <a:schemeClr val="tx1"/>
                </a:solidFill>
                <a:latin typeface="Arial" pitchFamily="34" charset="0"/>
                <a:ea typeface="ＭＳ Ｐゴシック" pitchFamily="34" charset="-128"/>
              </a:defRPr>
            </a:lvl5pPr>
            <a:lvl6pPr marL="2503337"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6pPr>
            <a:lvl7pPr marL="2958490"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7pPr>
            <a:lvl8pPr marL="3413642"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8pPr>
            <a:lvl9pPr marL="3868795"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9pPr>
          </a:lstStyle>
          <a:p>
            <a:pPr eaLnBrk="1" hangingPunct="1">
              <a:defRPr/>
            </a:pPr>
            <a:fld id="{4C4B774C-ECAC-4A42-A941-6F3E15EB50D8}" type="slidenum">
              <a:rPr lang="en-US" sz="1200" b="0"/>
              <a:pPr eaLnBrk="1" hangingPunct="1">
                <a:defRPr/>
              </a:pPr>
              <a:t>3</a:t>
            </a:fld>
            <a:endParaRPr lang="en-US" sz="1200" b="0" dirty="0"/>
          </a:p>
        </p:txBody>
      </p:sp>
      <p:sp>
        <p:nvSpPr>
          <p:cNvPr id="57347" name="Rectangle 2"/>
          <p:cNvSpPr>
            <a:spLocks noGrp="1" noRot="1" noChangeAspect="1" noChangeArrowheads="1" noTextEdit="1"/>
          </p:cNvSpPr>
          <p:nvPr>
            <p:ph type="sldImg"/>
          </p:nvPr>
        </p:nvSpPr>
        <p:spPr>
          <a:xfrm>
            <a:off x="476250" y="617538"/>
            <a:ext cx="5780088" cy="4335462"/>
          </a:xfrm>
          <a:ln/>
        </p:spPr>
      </p:sp>
      <p:sp>
        <p:nvSpPr>
          <p:cNvPr id="57348" name="Rectangle 3"/>
          <p:cNvSpPr>
            <a:spLocks noGrp="1" noChangeArrowheads="1"/>
          </p:cNvSpPr>
          <p:nvPr>
            <p:ph type="body" idx="1"/>
          </p:nvPr>
        </p:nvSpPr>
        <p:spPr>
          <a:xfrm>
            <a:off x="544514" y="5294313"/>
            <a:ext cx="5729287" cy="2460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hu-HU" dirty="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5999163" y="9474201"/>
            <a:ext cx="533400" cy="185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100" b="1">
                <a:solidFill>
                  <a:schemeClr val="tx1"/>
                </a:solidFill>
                <a:latin typeface="Arial" pitchFamily="34" charset="0"/>
                <a:ea typeface="ＭＳ Ｐゴシック" pitchFamily="34" charset="-128"/>
              </a:defRPr>
            </a:lvl1pPr>
            <a:lvl2pPr marL="739622" indent="-284470" eaLnBrk="0" hangingPunct="0">
              <a:defRPr sz="1100" b="1">
                <a:solidFill>
                  <a:schemeClr val="tx1"/>
                </a:solidFill>
                <a:latin typeface="Arial" pitchFamily="34" charset="0"/>
                <a:ea typeface="ＭＳ Ｐゴシック" pitchFamily="34" charset="-128"/>
              </a:defRPr>
            </a:lvl2pPr>
            <a:lvl3pPr marL="1137881" indent="-227576" eaLnBrk="0" hangingPunct="0">
              <a:defRPr sz="1100" b="1">
                <a:solidFill>
                  <a:schemeClr val="tx1"/>
                </a:solidFill>
                <a:latin typeface="Arial" pitchFamily="34" charset="0"/>
                <a:ea typeface="ＭＳ Ｐゴシック" pitchFamily="34" charset="-128"/>
              </a:defRPr>
            </a:lvl3pPr>
            <a:lvl4pPr marL="1593033" indent="-227576" eaLnBrk="0" hangingPunct="0">
              <a:defRPr sz="1100" b="1">
                <a:solidFill>
                  <a:schemeClr val="tx1"/>
                </a:solidFill>
                <a:latin typeface="Arial" pitchFamily="34" charset="0"/>
                <a:ea typeface="ＭＳ Ｐゴシック" pitchFamily="34" charset="-128"/>
              </a:defRPr>
            </a:lvl4pPr>
            <a:lvl5pPr marL="2048184" indent="-227576" eaLnBrk="0" hangingPunct="0">
              <a:defRPr sz="1100" b="1">
                <a:solidFill>
                  <a:schemeClr val="tx1"/>
                </a:solidFill>
                <a:latin typeface="Arial" pitchFamily="34" charset="0"/>
                <a:ea typeface="ＭＳ Ｐゴシック" pitchFamily="34" charset="-128"/>
              </a:defRPr>
            </a:lvl5pPr>
            <a:lvl6pPr marL="2503337"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6pPr>
            <a:lvl7pPr marL="2958490"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7pPr>
            <a:lvl8pPr marL="3413642"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8pPr>
            <a:lvl9pPr marL="3868795" indent="-227576" eaLnBrk="0" fontAlgn="base" hangingPunct="0">
              <a:spcBef>
                <a:spcPct val="0"/>
              </a:spcBef>
              <a:spcAft>
                <a:spcPct val="0"/>
              </a:spcAft>
              <a:defRPr sz="1100" b="1">
                <a:solidFill>
                  <a:schemeClr val="tx1"/>
                </a:solidFill>
                <a:latin typeface="Arial" pitchFamily="34" charset="0"/>
                <a:ea typeface="ＭＳ Ｐゴシック" pitchFamily="34" charset="-128"/>
              </a:defRPr>
            </a:lvl9pPr>
          </a:lstStyle>
          <a:p>
            <a:pPr eaLnBrk="1" hangingPunct="1">
              <a:defRPr/>
            </a:pPr>
            <a:fld id="{4C4B774C-ECAC-4A42-A941-6F3E15EB50D8}" type="slidenum">
              <a:rPr lang="en-US" sz="1200" b="0"/>
              <a:pPr eaLnBrk="1" hangingPunct="1">
                <a:defRPr/>
              </a:pPr>
              <a:t>5</a:t>
            </a:fld>
            <a:endParaRPr lang="en-US" sz="1200" b="0" dirty="0"/>
          </a:p>
        </p:txBody>
      </p:sp>
      <p:sp>
        <p:nvSpPr>
          <p:cNvPr id="57347" name="Rectangle 2"/>
          <p:cNvSpPr>
            <a:spLocks noGrp="1" noRot="1" noChangeAspect="1" noChangeArrowheads="1" noTextEdit="1"/>
          </p:cNvSpPr>
          <p:nvPr>
            <p:ph type="sldImg"/>
          </p:nvPr>
        </p:nvSpPr>
        <p:spPr>
          <a:xfrm>
            <a:off x="476250" y="617538"/>
            <a:ext cx="5780088" cy="4335462"/>
          </a:xfrm>
          <a:ln/>
        </p:spPr>
      </p:sp>
      <p:sp>
        <p:nvSpPr>
          <p:cNvPr id="57348" name="Rectangle 3"/>
          <p:cNvSpPr>
            <a:spLocks noGrp="1" noChangeArrowheads="1"/>
          </p:cNvSpPr>
          <p:nvPr>
            <p:ph type="body" idx="1"/>
          </p:nvPr>
        </p:nvSpPr>
        <p:spPr>
          <a:xfrm>
            <a:off x="544514" y="5294313"/>
            <a:ext cx="5729287" cy="2460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hu-HU" dirty="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xfrm>
            <a:off x="5999163" y="9474202"/>
            <a:ext cx="533400" cy="18573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1100" b="1">
                <a:solidFill>
                  <a:schemeClr val="tx1"/>
                </a:solidFill>
                <a:latin typeface="Arial" pitchFamily="34" charset="0"/>
                <a:ea typeface="ＭＳ Ｐゴシック" pitchFamily="34" charset="-128"/>
              </a:defRPr>
            </a:lvl1pPr>
            <a:lvl2pPr marL="739564" indent="-284448" eaLnBrk="0" hangingPunct="0">
              <a:defRPr sz="1100" b="1">
                <a:solidFill>
                  <a:schemeClr val="tx1"/>
                </a:solidFill>
                <a:latin typeface="Arial" pitchFamily="34" charset="0"/>
                <a:ea typeface="ＭＳ Ｐゴシック" pitchFamily="34" charset="-128"/>
              </a:defRPr>
            </a:lvl2pPr>
            <a:lvl3pPr marL="1137791" indent="-227558" eaLnBrk="0" hangingPunct="0">
              <a:defRPr sz="1100" b="1">
                <a:solidFill>
                  <a:schemeClr val="tx1"/>
                </a:solidFill>
                <a:latin typeface="Arial" pitchFamily="34" charset="0"/>
                <a:ea typeface="ＭＳ Ｐゴシック" pitchFamily="34" charset="-128"/>
              </a:defRPr>
            </a:lvl3pPr>
            <a:lvl4pPr marL="1592907" indent="-227558" eaLnBrk="0" hangingPunct="0">
              <a:defRPr sz="1100" b="1">
                <a:solidFill>
                  <a:schemeClr val="tx1"/>
                </a:solidFill>
                <a:latin typeface="Arial" pitchFamily="34" charset="0"/>
                <a:ea typeface="ＭＳ Ｐゴシック" pitchFamily="34" charset="-128"/>
              </a:defRPr>
            </a:lvl4pPr>
            <a:lvl5pPr marL="2048022" indent="-227558" eaLnBrk="0" hangingPunct="0">
              <a:defRPr sz="1100" b="1">
                <a:solidFill>
                  <a:schemeClr val="tx1"/>
                </a:solidFill>
                <a:latin typeface="Arial" pitchFamily="34" charset="0"/>
                <a:ea typeface="ＭＳ Ｐゴシック" pitchFamily="34" charset="-128"/>
              </a:defRPr>
            </a:lvl5pPr>
            <a:lvl6pPr marL="2503139"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6pPr>
            <a:lvl7pPr marL="2958256"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7pPr>
            <a:lvl8pPr marL="3413371"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8pPr>
            <a:lvl9pPr marL="3868488" indent="-227558" eaLnBrk="0" fontAlgn="base" hangingPunct="0">
              <a:spcBef>
                <a:spcPct val="0"/>
              </a:spcBef>
              <a:spcAft>
                <a:spcPct val="0"/>
              </a:spcAft>
              <a:defRPr sz="1100" b="1">
                <a:solidFill>
                  <a:schemeClr val="tx1"/>
                </a:solidFill>
                <a:latin typeface="Arial" pitchFamily="34" charset="0"/>
                <a:ea typeface="ＭＳ Ｐゴシック" pitchFamily="34" charset="-128"/>
              </a:defRPr>
            </a:lvl9pPr>
          </a:lstStyle>
          <a:p>
            <a:pPr eaLnBrk="1" hangingPunct="1">
              <a:defRPr/>
            </a:pPr>
            <a:fld id="{4C4B774C-ECAC-4A42-A941-6F3E15EB50D8}" type="slidenum">
              <a:rPr lang="en-US" sz="1200" b="0"/>
              <a:pPr eaLnBrk="1" hangingPunct="1">
                <a:defRPr/>
              </a:pPr>
              <a:t>7</a:t>
            </a:fld>
            <a:endParaRPr lang="en-US" sz="1200" b="0" dirty="0"/>
          </a:p>
        </p:txBody>
      </p:sp>
      <p:sp>
        <p:nvSpPr>
          <p:cNvPr id="57347" name="Rectangle 2"/>
          <p:cNvSpPr>
            <a:spLocks noGrp="1" noRot="1" noChangeAspect="1" noChangeArrowheads="1" noTextEdit="1"/>
          </p:cNvSpPr>
          <p:nvPr>
            <p:ph type="sldImg"/>
          </p:nvPr>
        </p:nvSpPr>
        <p:spPr>
          <a:xfrm>
            <a:off x="476250" y="617538"/>
            <a:ext cx="5780088" cy="4335462"/>
          </a:xfrm>
          <a:ln/>
        </p:spPr>
      </p:sp>
      <p:sp>
        <p:nvSpPr>
          <p:cNvPr id="57348" name="Rectangle 3"/>
          <p:cNvSpPr>
            <a:spLocks noGrp="1" noChangeArrowheads="1"/>
          </p:cNvSpPr>
          <p:nvPr>
            <p:ph type="body" idx="1"/>
          </p:nvPr>
        </p:nvSpPr>
        <p:spPr>
          <a:xfrm>
            <a:off x="544515" y="5294313"/>
            <a:ext cx="5729287" cy="2460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hu-HU" dirty="0">
                <a:solidFill>
                  <a:srgbClr val="002060"/>
                </a:solidFill>
                <a:latin typeface="Calibri" pitchFamily="34" charset="0"/>
                <a:cs typeface="Calibri" pitchFamily="34" charset="0"/>
              </a:rPr>
              <a:t>(Slide 3)</a:t>
            </a:r>
          </a:p>
          <a:p>
            <a:endParaRPr lang="hu-HU" dirty="0">
              <a:solidFill>
                <a:srgbClr val="002060"/>
              </a:solidFill>
              <a:latin typeface="Calibri" pitchFamily="34" charset="0"/>
              <a:cs typeface="Calibri" pitchFamily="34" charset="0"/>
            </a:endParaRPr>
          </a:p>
          <a:p>
            <a:r>
              <a:rPr lang="hu-HU" dirty="0">
                <a:solidFill>
                  <a:srgbClr val="002060"/>
                </a:solidFill>
                <a:latin typeface="Calibri" pitchFamily="34" charset="0"/>
                <a:cs typeface="Calibri" pitchFamily="34" charset="0"/>
              </a:rPr>
              <a:t>I already mentioned the increase of investments as one of the highlights i</a:t>
            </a:r>
            <a:r>
              <a:rPr lang="en-GB" dirty="0">
                <a:solidFill>
                  <a:srgbClr val="002060"/>
                </a:solidFill>
                <a:latin typeface="Calibri" pitchFamily="34" charset="0"/>
                <a:cs typeface="Calibri" pitchFamily="34" charset="0"/>
              </a:rPr>
              <a:t>n 2013</a:t>
            </a:r>
            <a:r>
              <a:rPr lang="hu-HU" dirty="0">
                <a:solidFill>
                  <a:srgbClr val="002060"/>
                </a:solidFill>
                <a:latin typeface="Calibri" pitchFamily="34" charset="0"/>
                <a:cs typeface="Calibri" pitchFamily="34" charset="0"/>
              </a:rPr>
              <a:t>.</a:t>
            </a:r>
          </a:p>
          <a:p>
            <a:endParaRPr lang="en-GB" dirty="0">
              <a:solidFill>
                <a:srgbClr val="002060"/>
              </a:solidFill>
              <a:latin typeface="Calibri" pitchFamily="34" charset="0"/>
              <a:cs typeface="Calibri" pitchFamily="34" charset="0"/>
            </a:endParaRPr>
          </a:p>
          <a:p>
            <a:r>
              <a:rPr lang="hu-HU" dirty="0">
                <a:solidFill>
                  <a:srgbClr val="002060"/>
                </a:solidFill>
                <a:latin typeface="Calibri" pitchFamily="34" charset="0"/>
                <a:cs typeface="Calibri" pitchFamily="34" charset="0"/>
              </a:rPr>
              <a:t>INA reinvested 55% of its EBITDA, m</a:t>
            </a:r>
            <a:r>
              <a:rPr lang="en-GB" dirty="0">
                <a:solidFill>
                  <a:srgbClr val="002060"/>
                </a:solidFill>
                <a:latin typeface="Calibri" pitchFamily="34" charset="0"/>
                <a:cs typeface="Calibri" pitchFamily="34" charset="0"/>
              </a:rPr>
              <a:t>ore than 80% </a:t>
            </a:r>
            <a:r>
              <a:rPr lang="hu-HU" dirty="0">
                <a:solidFill>
                  <a:srgbClr val="002060"/>
                </a:solidFill>
                <a:latin typeface="Calibri" pitchFamily="34" charset="0"/>
                <a:cs typeface="Calibri" pitchFamily="34" charset="0"/>
              </a:rPr>
              <a:t>of which </a:t>
            </a:r>
            <a:r>
              <a:rPr lang="en-GB" dirty="0">
                <a:solidFill>
                  <a:srgbClr val="002060"/>
                </a:solidFill>
                <a:latin typeface="Calibri" pitchFamily="34" charset="0"/>
                <a:cs typeface="Calibri" pitchFamily="34" charset="0"/>
              </a:rPr>
              <a:t>was invested domestically, with Upstream as a main driver. </a:t>
            </a:r>
            <a:endParaRPr lang="hu-HU" dirty="0">
              <a:solidFill>
                <a:srgbClr val="002060"/>
              </a:solidFill>
              <a:latin typeface="Calibri" pitchFamily="34" charset="0"/>
              <a:cs typeface="Calibri" pitchFamily="34" charset="0"/>
            </a:endParaRPr>
          </a:p>
          <a:p>
            <a:endParaRPr lang="en-GB" dirty="0">
              <a:solidFill>
                <a:srgbClr val="002060"/>
              </a:solidFill>
              <a:latin typeface="Calibri" pitchFamily="34" charset="0"/>
              <a:cs typeface="Calibri" pitchFamily="34" charset="0"/>
            </a:endParaRPr>
          </a:p>
          <a:p>
            <a:r>
              <a:rPr lang="en-GB" dirty="0">
                <a:solidFill>
                  <a:srgbClr val="002060"/>
                </a:solidFill>
                <a:latin typeface="Calibri" pitchFamily="34" charset="0"/>
                <a:cs typeface="Calibri" pitchFamily="34" charset="0"/>
              </a:rPr>
              <a:t>Higher Croatian investments </a:t>
            </a:r>
            <a:r>
              <a:rPr lang="hu-HU" dirty="0">
                <a:solidFill>
                  <a:srgbClr val="002060"/>
                </a:solidFill>
                <a:latin typeface="Calibri" pitchFamily="34" charset="0"/>
                <a:cs typeface="Calibri" pitchFamily="34" charset="0"/>
              </a:rPr>
              <a:t>are </a:t>
            </a:r>
            <a:r>
              <a:rPr lang="en-GB" dirty="0">
                <a:solidFill>
                  <a:srgbClr val="002060"/>
                </a:solidFill>
                <a:latin typeface="Calibri" pitchFamily="34" charset="0"/>
                <a:cs typeface="Calibri" pitchFamily="34" charset="0"/>
              </a:rPr>
              <a:t>mainly</a:t>
            </a:r>
            <a:r>
              <a:rPr lang="hu-HU" dirty="0">
                <a:solidFill>
                  <a:srgbClr val="002060"/>
                </a:solidFill>
                <a:latin typeface="Calibri" pitchFamily="34" charset="0"/>
                <a:cs typeface="Calibri" pitchFamily="34" charset="0"/>
              </a:rPr>
              <a:t> a</a:t>
            </a:r>
            <a:r>
              <a:rPr lang="en-GB" dirty="0">
                <a:solidFill>
                  <a:srgbClr val="002060"/>
                </a:solidFill>
                <a:latin typeface="Calibri" pitchFamily="34" charset="0"/>
                <a:cs typeface="Calibri" pitchFamily="34" charset="0"/>
              </a:rPr>
              <a:t> result of offshore exploration and development drilling activities, </a:t>
            </a:r>
            <a:r>
              <a:rPr lang="hu-HU" dirty="0">
                <a:solidFill>
                  <a:srgbClr val="002060"/>
                </a:solidFill>
                <a:latin typeface="Calibri" pitchFamily="34" charset="0"/>
                <a:cs typeface="Calibri" pitchFamily="34" charset="0"/>
              </a:rPr>
              <a:t>onshore </a:t>
            </a:r>
            <a:r>
              <a:rPr lang="en-GB" dirty="0">
                <a:solidFill>
                  <a:srgbClr val="002060"/>
                </a:solidFill>
                <a:latin typeface="Calibri" pitchFamily="34" charset="0"/>
                <a:cs typeface="Calibri" pitchFamily="34" charset="0"/>
              </a:rPr>
              <a:t>exploration drilling and EOR project activities</a:t>
            </a:r>
            <a:r>
              <a:rPr lang="hu-HU" dirty="0">
                <a:solidFill>
                  <a:srgbClr val="002060"/>
                </a:solidFill>
                <a:latin typeface="Calibri" pitchFamily="34" charset="0"/>
                <a:cs typeface="Calibri" pitchFamily="34" charset="0"/>
              </a:rPr>
              <a:t>.</a:t>
            </a:r>
            <a:endParaRPr lang="en-GB" dirty="0">
              <a:solidFill>
                <a:srgbClr val="002060"/>
              </a:solidFill>
              <a:latin typeface="Calibri" pitchFamily="34" charset="0"/>
              <a:cs typeface="Calibri" pitchFamily="34" charset="0"/>
            </a:endParaRPr>
          </a:p>
          <a:p>
            <a:r>
              <a:rPr lang="hu-HU" dirty="0">
                <a:solidFill>
                  <a:srgbClr val="002060"/>
                </a:solidFill>
                <a:latin typeface="Calibri" pitchFamily="34" charset="0"/>
                <a:cs typeface="Calibri" pitchFamily="34" charset="0"/>
              </a:rPr>
              <a:t>(Increased investments into North Adriatic assets has, however always a negative side as well due to the cost recovery (</a:t>
            </a:r>
            <a:r>
              <a:rPr lang="en-GB" dirty="0">
                <a:solidFill>
                  <a:srgbClr val="002060"/>
                </a:solidFill>
                <a:latin typeface="Calibri" pitchFamily="34" charset="0"/>
                <a:cs typeface="Calibri" pitchFamily="34" charset="0"/>
              </a:rPr>
              <a:t>HRK 142 </a:t>
            </a:r>
            <a:r>
              <a:rPr lang="en-GB" dirty="0" err="1">
                <a:solidFill>
                  <a:srgbClr val="002060"/>
                </a:solidFill>
                <a:latin typeface="Calibri" pitchFamily="34" charset="0"/>
                <a:cs typeface="Calibri" pitchFamily="34" charset="0"/>
              </a:rPr>
              <a:t>mn</a:t>
            </a:r>
            <a:r>
              <a:rPr lang="en-GB" dirty="0">
                <a:solidFill>
                  <a:srgbClr val="002060"/>
                </a:solidFill>
                <a:latin typeface="Calibri" pitchFamily="34" charset="0"/>
                <a:cs typeface="Calibri" pitchFamily="34" charset="0"/>
              </a:rPr>
              <a:t> negative revenue effect</a:t>
            </a:r>
            <a:r>
              <a:rPr lang="hu-HU" dirty="0">
                <a:solidFill>
                  <a:srgbClr val="002060"/>
                </a:solidFill>
                <a:latin typeface="Calibri" pitchFamily="34" charset="0"/>
                <a:cs typeface="Calibri" pitchFamily="34" charset="0"/>
              </a:rPr>
              <a:t>)</a:t>
            </a:r>
            <a:r>
              <a:rPr lang="en-GB" dirty="0">
                <a:solidFill>
                  <a:srgbClr val="002060"/>
                </a:solidFill>
                <a:latin typeface="Calibri" pitchFamily="34" charset="0"/>
                <a:cs typeface="Calibri" pitchFamily="34" charset="0"/>
              </a:rPr>
              <a:t> </a:t>
            </a:r>
            <a:r>
              <a:rPr lang="hu-HU" dirty="0">
                <a:solidFill>
                  <a:srgbClr val="002060"/>
                </a:solidFill>
                <a:latin typeface="Calibri" pitchFamily="34" charset="0"/>
                <a:cs typeface="Calibri" pitchFamily="34" charset="0"/>
              </a:rPr>
              <a:t>to our Italian partner.)</a:t>
            </a:r>
            <a:endParaRPr lang="en-GB" dirty="0">
              <a:solidFill>
                <a:srgbClr val="002060"/>
              </a:solidFill>
              <a:latin typeface="Calibri" pitchFamily="34" charset="0"/>
              <a:cs typeface="Calibri" pitchFamily="34" charset="0"/>
            </a:endParaRPr>
          </a:p>
          <a:p>
            <a:endParaRPr lang="en-GB" dirty="0">
              <a:solidFill>
                <a:srgbClr val="002060"/>
              </a:solidFill>
              <a:latin typeface="Calibri" pitchFamily="34" charset="0"/>
              <a:cs typeface="Calibri" pitchFamily="34" charset="0"/>
            </a:endParaRPr>
          </a:p>
          <a:p>
            <a:r>
              <a:rPr lang="en-GB" dirty="0">
                <a:solidFill>
                  <a:srgbClr val="002060"/>
                </a:solidFill>
                <a:latin typeface="Calibri" pitchFamily="34" charset="0"/>
                <a:cs typeface="Calibri" pitchFamily="34" charset="0"/>
              </a:rPr>
              <a:t>Refining and Marketing (including Retail)  </a:t>
            </a:r>
            <a:r>
              <a:rPr lang="hu-HU" dirty="0">
                <a:solidFill>
                  <a:srgbClr val="002060"/>
                </a:solidFill>
                <a:latin typeface="Calibri" pitchFamily="34" charset="0"/>
                <a:cs typeface="Calibri" pitchFamily="34" charset="0"/>
              </a:rPr>
              <a:t>investments</a:t>
            </a:r>
            <a:r>
              <a:rPr lang="en-GB" dirty="0">
                <a:solidFill>
                  <a:srgbClr val="002060"/>
                </a:solidFill>
                <a:latin typeface="Calibri" pitchFamily="34" charset="0"/>
                <a:cs typeface="Calibri" pitchFamily="34" charset="0"/>
              </a:rPr>
              <a:t> were HRK 8</a:t>
            </a:r>
            <a:r>
              <a:rPr lang="hr-HR" dirty="0">
                <a:solidFill>
                  <a:srgbClr val="002060"/>
                </a:solidFill>
                <a:latin typeface="Calibri" pitchFamily="34" charset="0"/>
                <a:cs typeface="Calibri" pitchFamily="34" charset="0"/>
              </a:rPr>
              <a:t>8</a:t>
            </a:r>
            <a:r>
              <a:rPr lang="en-GB" dirty="0">
                <a:solidFill>
                  <a:srgbClr val="002060"/>
                </a:solidFill>
                <a:latin typeface="Calibri" pitchFamily="34" charset="0"/>
                <a:cs typeface="Calibri" pitchFamily="34" charset="0"/>
              </a:rPr>
              <a:t> million higher than in 2012 and amounted to HRK 54</a:t>
            </a:r>
            <a:r>
              <a:rPr lang="hr-HR" dirty="0">
                <a:solidFill>
                  <a:srgbClr val="002060"/>
                </a:solidFill>
                <a:latin typeface="Calibri" pitchFamily="34" charset="0"/>
                <a:cs typeface="Calibri" pitchFamily="34" charset="0"/>
              </a:rPr>
              <a:t>5</a:t>
            </a:r>
            <a:r>
              <a:rPr lang="en-GB" dirty="0">
                <a:solidFill>
                  <a:srgbClr val="002060"/>
                </a:solidFill>
                <a:latin typeface="Calibri" pitchFamily="34" charset="0"/>
                <a:cs typeface="Calibri" pitchFamily="34" charset="0"/>
              </a:rPr>
              <a:t> </a:t>
            </a:r>
            <a:r>
              <a:rPr lang="en-GB" dirty="0" err="1">
                <a:solidFill>
                  <a:srgbClr val="002060"/>
                </a:solidFill>
                <a:latin typeface="Calibri" pitchFamily="34" charset="0"/>
                <a:cs typeface="Calibri" pitchFamily="34" charset="0"/>
              </a:rPr>
              <a:t>millio</a:t>
            </a:r>
            <a:r>
              <a:rPr lang="hu-HU" dirty="0">
                <a:solidFill>
                  <a:srgbClr val="002060"/>
                </a:solidFill>
                <a:latin typeface="Calibri" pitchFamily="34" charset="0"/>
                <a:cs typeface="Calibri" pitchFamily="34" charset="0"/>
              </a:rPr>
              <a:t>n.</a:t>
            </a:r>
            <a:endParaRPr lang="en-GB" dirty="0">
              <a:solidFill>
                <a:srgbClr val="002060"/>
              </a:solidFill>
              <a:latin typeface="Calibri" pitchFamily="34" charset="0"/>
              <a:cs typeface="Calibri" pitchFamily="34" charset="0"/>
            </a:endParaRPr>
          </a:p>
          <a:p>
            <a:r>
              <a:rPr lang="en-GB" dirty="0">
                <a:solidFill>
                  <a:srgbClr val="002060"/>
                </a:solidFill>
                <a:latin typeface="Calibri" pitchFamily="34" charset="0"/>
                <a:cs typeface="Calibri" pitchFamily="34" charset="0"/>
              </a:rPr>
              <a:t>The main projects were: Turnaround in Rijeka Refinery, Coke chamber replacement in Sisak Refinery and Numerous HSE/sustain projects</a:t>
            </a:r>
          </a:p>
          <a:p>
            <a:r>
              <a:rPr lang="hu-HU" dirty="0">
                <a:solidFill>
                  <a:srgbClr val="002060"/>
                </a:solidFill>
                <a:latin typeface="Calibri" pitchFamily="34" charset="0"/>
                <a:cs typeface="Calibri" pitchFamily="34" charset="0"/>
              </a:rPr>
              <a:t>R</a:t>
            </a:r>
            <a:r>
              <a:rPr lang="en-GB" dirty="0" err="1">
                <a:solidFill>
                  <a:srgbClr val="002060"/>
                </a:solidFill>
                <a:latin typeface="Calibri" pitchFamily="34" charset="0"/>
                <a:cs typeface="Calibri" pitchFamily="34" charset="0"/>
              </a:rPr>
              <a:t>etail</a:t>
            </a:r>
            <a:r>
              <a:rPr lang="en-GB" dirty="0">
                <a:solidFill>
                  <a:srgbClr val="002060"/>
                </a:solidFill>
                <a:latin typeface="Calibri" pitchFamily="34" charset="0"/>
                <a:cs typeface="Calibri" pitchFamily="34" charset="0"/>
              </a:rPr>
              <a:t> capital expenditure</a:t>
            </a:r>
            <a:r>
              <a:rPr lang="hu-HU" dirty="0">
                <a:solidFill>
                  <a:srgbClr val="002060"/>
                </a:solidFill>
                <a:latin typeface="Calibri" pitchFamily="34" charset="0"/>
                <a:cs typeface="Calibri" pitchFamily="34" charset="0"/>
              </a:rPr>
              <a:t>s, amounting to over HRK 200 mn </a:t>
            </a:r>
            <a:r>
              <a:rPr lang="en-GB" dirty="0">
                <a:solidFill>
                  <a:srgbClr val="002060"/>
                </a:solidFill>
                <a:latin typeface="Calibri" pitchFamily="34" charset="0"/>
                <a:cs typeface="Calibri" pitchFamily="34" charset="0"/>
              </a:rPr>
              <a:t>is primarily related to </a:t>
            </a:r>
            <a:r>
              <a:rPr lang="hu-HU" dirty="0">
                <a:solidFill>
                  <a:srgbClr val="002060"/>
                </a:solidFill>
                <a:latin typeface="Calibri" pitchFamily="34" charset="0"/>
                <a:cs typeface="Calibri" pitchFamily="34" charset="0"/>
              </a:rPr>
              <a:t>our </a:t>
            </a:r>
            <a:r>
              <a:rPr lang="en-GB" dirty="0">
                <a:solidFill>
                  <a:srgbClr val="002060"/>
                </a:solidFill>
                <a:latin typeface="Calibri" pitchFamily="34" charset="0"/>
                <a:cs typeface="Calibri" pitchFamily="34" charset="0"/>
              </a:rPr>
              <a:t>intensive modernization program</a:t>
            </a:r>
            <a:r>
              <a:rPr lang="hu-HU" dirty="0">
                <a:solidFill>
                  <a:srgbClr val="002060"/>
                </a:solidFill>
                <a:latin typeface="Calibri" pitchFamily="34" charset="0"/>
                <a:cs typeface="Calibri" pitchFamily="34" charset="0"/>
              </a:rPr>
              <a:t>, as a result of which INA has by far the largest modern filling station network in Croatia. Last year we modernized 30 additional stations - the total number of modernized sites is today more than 170.</a:t>
            </a:r>
          </a:p>
          <a:p>
            <a:endParaRPr lang="hu-HU" dirty="0">
              <a:solidFill>
                <a:srgbClr val="002060"/>
              </a:solidFill>
              <a:latin typeface="Calibri" pitchFamily="34" charset="0"/>
              <a:ea typeface="ＭＳ Ｐゴシック" charset="0"/>
            </a:endParaRPr>
          </a:p>
          <a:p>
            <a:r>
              <a:rPr lang="hu-HU" dirty="0">
                <a:solidFill>
                  <a:srgbClr val="002060"/>
                </a:solidFill>
                <a:latin typeface="Calibri" pitchFamily="34" charset="0"/>
                <a:ea typeface="ＭＳ Ｐゴシック" charset="0"/>
              </a:rPr>
              <a:t>If we look at a longer time period, we can see that in the last 5 years INA has invested altogether HRK 12 bn, out of which around HRK 10 bn, over 80% in Croatia. HRK 2.5 bn has been spent into refinery modernization alone.</a:t>
            </a:r>
          </a:p>
          <a:p>
            <a:endParaRPr lang="hu-HU" b="0" dirty="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9.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10.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7.xml"/><Relationship Id="rId7" Type="http://schemas.openxmlformats.org/officeDocument/2006/relationships/image" Target="../media/image1.emf"/><Relationship Id="rId2" Type="http://schemas.openxmlformats.org/officeDocument/2006/relationships/tags" Target="../tags/tag2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1.xml"/><Relationship Id="rId10" Type="http://schemas.openxmlformats.org/officeDocument/2006/relationships/image" Target="../media/image8.jpg"/><Relationship Id="rId4" Type="http://schemas.openxmlformats.org/officeDocument/2006/relationships/tags" Target="../tags/tag28.xml"/><Relationship Id="rId9"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1438514895"/>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4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4"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b="1" dirty="0">
              <a:solidFill>
                <a:srgbClr val="000000"/>
              </a:solidFill>
              <a:latin typeface="Calibri" pitchFamily="34" charset="0"/>
              <a:cs typeface="Calibri" pitchFamily="34" charset="0"/>
            </a:endParaRPr>
          </a:p>
        </p:txBody>
      </p:sp>
      <p:sp>
        <p:nvSpPr>
          <p:cNvPr id="85" name="Slide Number Line"/>
          <p:cNvSpPr>
            <a:spLocks noChangeShapeType="1"/>
          </p:cNvSpPr>
          <p:nvPr/>
        </p:nvSpPr>
        <p:spPr bwMode="auto">
          <a:xfrm>
            <a:off x="8591411" y="6725641"/>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86" name="Doc Code" descr="casecode"/>
          <p:cNvSpPr txBox="1">
            <a:spLocks noChangeArrowheads="1"/>
          </p:cNvSpPr>
          <p:nvPr/>
        </p:nvSpPr>
        <p:spPr bwMode="auto">
          <a:xfrm>
            <a:off x="6649101" y="6718305"/>
            <a:ext cx="1801775"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fontAlgn="base">
              <a:spcBef>
                <a:spcPct val="0"/>
              </a:spcBef>
              <a:spcAft>
                <a:spcPct val="0"/>
              </a:spcAft>
              <a:defRPr/>
            </a:pPr>
            <a:r>
              <a:rPr lang="en-US" noProof="1">
                <a:solidFill>
                  <a:srgbClr val="FFFFFF"/>
                </a:solidFill>
                <a:cs typeface="Arial" pitchFamily="34" charset="0"/>
              </a:rPr>
              <a:t>Regional Energy Overview_v7.pptx</a:t>
            </a:r>
          </a:p>
        </p:txBody>
      </p:sp>
      <p:sp>
        <p:nvSpPr>
          <p:cNvPr id="87" name="Text Placeholder"/>
          <p:cNvSpPr>
            <a:spLocks noGrp="1"/>
          </p:cNvSpPr>
          <p:nvPr>
            <p:ph type="body" sz="quarter" idx="12" hasCustomPrompt="1"/>
          </p:nvPr>
        </p:nvSpPr>
        <p:spPr>
          <a:xfrm>
            <a:off x="677007" y="1933204"/>
            <a:ext cx="7879374" cy="1261371"/>
          </a:xfrm>
        </p:spPr>
        <p:txBody>
          <a:bodyPr>
            <a:spAutoFit/>
          </a:bodyPr>
          <a:lstStyle>
            <a:lvl1pPr>
              <a:defRPr/>
            </a:lvl1pPr>
            <a:lvl2pPr>
              <a:defRPr baseline="0"/>
            </a:lvl2pPr>
            <a:lvl3pPr>
              <a:spcBef>
                <a:spcPts val="400"/>
              </a:spcBef>
              <a:defRPr baseline="0"/>
            </a:lvl3pPr>
            <a:lvl4pPr>
              <a:defRPr baseline="0"/>
            </a:lvl4p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p>
        </p:txBody>
      </p:sp>
      <p:sp>
        <p:nvSpPr>
          <p:cNvPr id="88" name="Title"/>
          <p:cNvSpPr>
            <a:spLocks noGrp="1"/>
          </p:cNvSpPr>
          <p:nvPr>
            <p:ph type="title"/>
          </p:nvPr>
        </p:nvSpPr>
        <p:spPr>
          <a:xfrm>
            <a:off x="217741" y="149823"/>
            <a:ext cx="7879374" cy="601062"/>
          </a:xfrm>
        </p:spPr>
        <p:txBody>
          <a:bodyPr anchor="ctr">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922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60805867"/>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865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1" name="Picture 5" descr="Naslovnica 2A.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3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1" y="4525409"/>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105076912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Pag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121443004"/>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96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2" name="Picture 8" descr="Untitled-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4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Location, date"/>
          <p:cNvSpPr>
            <a:spLocks noGrp="1"/>
          </p:cNvSpPr>
          <p:nvPr>
            <p:ph type="body" sz="quarter" idx="14" hasCustomPrompt="1"/>
          </p:nvPr>
        </p:nvSpPr>
        <p:spPr>
          <a:xfrm>
            <a:off x="2479565" y="5954718"/>
            <a:ext cx="5961600" cy="214674"/>
          </a:xfrm>
        </p:spPr>
        <p:txBody>
          <a:bodyPr/>
          <a:lstStyle>
            <a:lvl1pPr marL="0" indent="0">
              <a:lnSpc>
                <a:spcPct val="93000"/>
              </a:lnSpc>
              <a:spcBef>
                <a:spcPts val="0"/>
              </a:spcBef>
              <a:defRPr sz="1500" b="0" baseline="0">
                <a:solidFill>
                  <a:srgbClr val="002060"/>
                </a:solidFill>
                <a:latin typeface="+mn-lt"/>
                <a:cs typeface="Arial" pitchFamily="34" charset="0"/>
              </a:defRPr>
            </a:lvl1pPr>
            <a:lvl2pPr>
              <a:defRPr b="0"/>
            </a:lvl2pPr>
            <a:lvl3pPr>
              <a:defRPr b="0"/>
            </a:lvl3pPr>
            <a:lvl4pPr>
              <a:defRPr b="0"/>
            </a:lvl4pPr>
            <a:lvl5pPr>
              <a:defRPr b="0"/>
            </a:lvl5pPr>
          </a:lstStyle>
          <a:p>
            <a:pPr lvl="0"/>
            <a:r>
              <a:rPr lang="en-US" dirty="0" smtClean="0"/>
              <a:t>Location, date of presentation (month, day, year)</a:t>
            </a:r>
            <a:endParaRPr lang="en-US" dirty="0"/>
          </a:p>
        </p:txBody>
      </p:sp>
      <p:sp>
        <p:nvSpPr>
          <p:cNvPr id="4" name="Client name"/>
          <p:cNvSpPr>
            <a:spLocks noGrp="1"/>
          </p:cNvSpPr>
          <p:nvPr>
            <p:ph type="body" sz="quarter" idx="13" hasCustomPrompt="1"/>
          </p:nvPr>
        </p:nvSpPr>
        <p:spPr>
          <a:xfrm>
            <a:off x="2479565" y="5162723"/>
            <a:ext cx="5961600" cy="486543"/>
          </a:xfrm>
        </p:spPr>
        <p:txBody>
          <a:bodyPr/>
          <a:lstStyle>
            <a:lvl1pPr marL="0" indent="0">
              <a:lnSpc>
                <a:spcPct val="93000"/>
              </a:lnSpc>
              <a:spcBef>
                <a:spcPts val="0"/>
              </a:spcBef>
              <a:defRPr sz="1700" b="1" baseline="0">
                <a:solidFill>
                  <a:srgbClr val="002060"/>
                </a:solidFill>
                <a:latin typeface="+mj-lt"/>
                <a:cs typeface="Arial" pitchFamily="34" charset="0"/>
              </a:defRPr>
            </a:lvl1pPr>
            <a:lvl2pPr>
              <a:defRPr sz="2100" b="1"/>
            </a:lvl2pPr>
            <a:lvl3pPr>
              <a:defRPr sz="2100" b="1"/>
            </a:lvl3pPr>
            <a:lvl4pPr>
              <a:defRPr sz="2100" b="1"/>
            </a:lvl4pPr>
            <a:lvl5pPr>
              <a:defRPr sz="2100" b="1"/>
            </a:lvl5pPr>
          </a:lstStyle>
          <a:p>
            <a:pPr lvl="0"/>
            <a:r>
              <a:rPr lang="en-US" dirty="0" smtClean="0"/>
              <a:t>name</a:t>
            </a:r>
            <a:br>
              <a:rPr lang="en-US" dirty="0" smtClean="0"/>
            </a:br>
            <a:r>
              <a:rPr lang="en-US" dirty="0" smtClean="0"/>
              <a:t>(max. Two lines, 17 pt.)</a:t>
            </a:r>
            <a:endParaRPr lang="en-US" dirty="0"/>
          </a:p>
        </p:txBody>
      </p:sp>
      <p:sp>
        <p:nvSpPr>
          <p:cNvPr id="5" name="Type of document"/>
          <p:cNvSpPr>
            <a:spLocks noGrp="1"/>
          </p:cNvSpPr>
          <p:nvPr>
            <p:ph type="body" sz="quarter" idx="15" hasCustomPrompt="1"/>
          </p:nvPr>
        </p:nvSpPr>
        <p:spPr>
          <a:xfrm>
            <a:off x="2479565" y="3681138"/>
            <a:ext cx="5961600" cy="243272"/>
          </a:xfrm>
        </p:spPr>
        <p:txBody>
          <a:bodyPr/>
          <a:lstStyle>
            <a:lvl1pPr marL="0" indent="0">
              <a:lnSpc>
                <a:spcPct val="93000"/>
              </a:lnSpc>
              <a:spcBef>
                <a:spcPts val="0"/>
              </a:spcBef>
              <a:defRPr sz="1700" b="0">
                <a:solidFill>
                  <a:srgbClr val="002060"/>
                </a:solidFill>
                <a:latin typeface="+mn-lt"/>
                <a:cs typeface="Arial" pitchFamily="34" charset="0"/>
              </a:defRPr>
            </a:lvl1pPr>
          </a:lstStyle>
          <a:p>
            <a:pPr lvl="0"/>
            <a:r>
              <a:rPr lang="en-US" dirty="0" smtClean="0"/>
              <a:t>Type of document</a:t>
            </a:r>
            <a:endParaRPr lang="en-US" dirty="0"/>
          </a:p>
        </p:txBody>
      </p:sp>
      <p:sp>
        <p:nvSpPr>
          <p:cNvPr id="6" name="Project name"/>
          <p:cNvSpPr>
            <a:spLocks noGrp="1"/>
          </p:cNvSpPr>
          <p:nvPr>
            <p:ph type="title" hasCustomPrompt="1"/>
          </p:nvPr>
        </p:nvSpPr>
        <p:spPr>
          <a:xfrm>
            <a:off x="2479565" y="2742021"/>
            <a:ext cx="5961600" cy="686983"/>
          </a:xfrm>
        </p:spPr>
        <p:txBody>
          <a:bodyPr anchor="b" anchorCtr="0">
            <a:spAutoFit/>
          </a:bodyPr>
          <a:lstStyle>
            <a:lvl1pPr algn="l">
              <a:lnSpc>
                <a:spcPct val="93000"/>
              </a:lnSpc>
              <a:spcBef>
                <a:spcPts val="0"/>
              </a:spcBef>
              <a:defRPr baseline="0">
                <a:solidFill>
                  <a:srgbClr val="002060"/>
                </a:solidFill>
                <a:latin typeface="+mj-lt"/>
                <a:cs typeface="Arial" pitchFamily="34" charset="0"/>
              </a:defRPr>
            </a:lvl1pPr>
          </a:lstStyle>
          <a:p>
            <a:r>
              <a:rPr lang="en-US" dirty="0" smtClean="0"/>
              <a:t>document title</a:t>
            </a:r>
            <a:br>
              <a:rPr lang="en-US" dirty="0" smtClean="0"/>
            </a:br>
            <a:r>
              <a:rPr lang="en-US" dirty="0" smtClean="0"/>
              <a:t>(max. two lines, 21 pt.)</a:t>
            </a:r>
            <a:endParaRPr lang="en-US" dirty="0"/>
          </a:p>
        </p:txBody>
      </p:sp>
      <p:sp>
        <p:nvSpPr>
          <p:cNvPr id="3" name="Rectangle 2"/>
          <p:cNvSpPr/>
          <p:nvPr userDrawn="1"/>
        </p:nvSpPr>
        <p:spPr>
          <a:xfrm>
            <a:off x="3219226" y="1716209"/>
            <a:ext cx="6819227" cy="402609"/>
          </a:xfrm>
          <a:prstGeom prst="rect">
            <a:avLst/>
          </a:prstGeom>
          <a:solidFill>
            <a:schemeClr val="bg1"/>
          </a:solid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base">
              <a:lnSpc>
                <a:spcPct val="93000"/>
              </a:lnSpc>
              <a:spcBef>
                <a:spcPts val="300"/>
              </a:spcBef>
              <a:spcAft>
                <a:spcPct val="0"/>
              </a:spcAft>
            </a:pPr>
            <a:endParaRPr lang="hr-HR" sz="1300" dirty="0">
              <a:solidFill>
                <a:srgbClr val="000000"/>
              </a:solidFill>
              <a:cs typeface="Arial" pitchFamily="34" charset="0"/>
            </a:endParaRPr>
          </a:p>
        </p:txBody>
      </p:sp>
    </p:spTree>
    <p:extLst>
      <p:ext uri="{BB962C8B-B14F-4D97-AF65-F5344CB8AC3E}">
        <p14:creationId xmlns:p14="http://schemas.microsoft.com/office/powerpoint/2010/main" val="372731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851689655"/>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06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21"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56" name="Slide Number Line"/>
          <p:cNvSpPr>
            <a:spLocks noChangeShapeType="1"/>
          </p:cNvSpPr>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5" name="Contents Text"/>
          <p:cNvSpPr>
            <a:spLocks noGrp="1"/>
          </p:cNvSpPr>
          <p:nvPr>
            <p:ph type="body" sz="quarter" idx="10" hasCustomPrompt="1"/>
          </p:nvPr>
        </p:nvSpPr>
        <p:spPr>
          <a:xfrm>
            <a:off x="677105" y="1928814"/>
            <a:ext cx="7883672" cy="3062505"/>
          </a:xfrm>
        </p:spPr>
        <p:txBody>
          <a:bodyPr>
            <a:spAutoFit/>
          </a:bodyPr>
          <a:lstStyle>
            <a:lvl1pPr marL="360000" indent="-360000">
              <a:spcBef>
                <a:spcPts val="2000"/>
              </a:spcBef>
              <a:tabLst>
                <a:tab pos="8521700" algn="r"/>
              </a:tabLst>
              <a:defRPr>
                <a:solidFill>
                  <a:schemeClr val="tx1"/>
                </a:solidFill>
                <a:latin typeface="+mn-lt"/>
                <a:cs typeface="Arial" pitchFamily="34" charset="0"/>
              </a:defRPr>
            </a:lvl1pPr>
            <a:lvl2pPr marL="720000" indent="-360000">
              <a:spcBef>
                <a:spcPts val="600"/>
              </a:spcBef>
              <a:buNone/>
              <a:tabLst>
                <a:tab pos="8521700" algn="r"/>
              </a:tabLst>
              <a:defRPr b="0">
                <a:solidFill>
                  <a:schemeClr val="tx1"/>
                </a:solidFill>
              </a:defRPr>
            </a:lvl2pPr>
            <a:lvl3pPr marL="1260000" indent="-540000">
              <a:spcBef>
                <a:spcPts val="0"/>
              </a:spcBef>
              <a:buNone/>
              <a:tabLst>
                <a:tab pos="8521700" algn="r"/>
              </a:tabLst>
              <a:defRPr>
                <a:solidFill>
                  <a:schemeClr val="tx1"/>
                </a:solidFill>
              </a:defRPr>
            </a:lvl3pPr>
            <a:lvl4pPr marL="1255713" indent="-534988">
              <a:buNone/>
              <a:tabLst>
                <a:tab pos="8521700" algn="r"/>
              </a:tabLst>
              <a:defRPr/>
            </a:lvl4pPr>
            <a:lvl5pPr>
              <a:buNone/>
              <a:defRPr/>
            </a:lvl5pPr>
          </a:lstStyle>
          <a:p>
            <a:pPr lvl="0"/>
            <a:r>
              <a:rPr lang="en-US" dirty="0" smtClean="0"/>
              <a:t>A.	xxx	xx</a:t>
            </a:r>
          </a:p>
          <a:p>
            <a:pPr lvl="0"/>
            <a:r>
              <a:rPr lang="en-US" dirty="0" smtClean="0"/>
              <a:t>B.	xxx	xx</a:t>
            </a:r>
          </a:p>
          <a:p>
            <a:pPr lvl="1"/>
            <a:r>
              <a:rPr lang="en-US" dirty="0" smtClean="0"/>
              <a:t>1.	xxx	xx</a:t>
            </a:r>
          </a:p>
          <a:p>
            <a:pPr lvl="1"/>
            <a:r>
              <a:rPr lang="en-US" dirty="0" smtClean="0"/>
              <a:t>2.	xxx	xx</a:t>
            </a:r>
          </a:p>
          <a:p>
            <a:pPr lvl="2"/>
            <a:r>
              <a:rPr lang="en-US" dirty="0" smtClean="0"/>
              <a:t>2.1	xxx	xx</a:t>
            </a:r>
          </a:p>
          <a:p>
            <a:pPr lvl="2"/>
            <a:r>
              <a:rPr lang="en-US" dirty="0" smtClean="0"/>
              <a:t>2.2	xxx	xx</a:t>
            </a:r>
          </a:p>
          <a:p>
            <a:pPr lvl="0"/>
            <a:r>
              <a:rPr lang="en-US" dirty="0" smtClean="0"/>
              <a:t>C.	xxx	xx</a:t>
            </a:r>
          </a:p>
          <a:p>
            <a:pPr lvl="1"/>
            <a:r>
              <a:rPr lang="en-US" dirty="0" smtClean="0"/>
              <a:t>1.	xxx	xx</a:t>
            </a:r>
          </a:p>
          <a:p>
            <a:pPr lvl="2"/>
            <a:r>
              <a:rPr lang="en-US" dirty="0" smtClean="0"/>
              <a:t>1.1	xxx	xx</a:t>
            </a:r>
          </a:p>
        </p:txBody>
      </p:sp>
      <p:sp>
        <p:nvSpPr>
          <p:cNvPr id="10" name="Contents Title"/>
          <p:cNvSpPr txBox="1">
            <a:spLocks/>
          </p:cNvSpPr>
          <p:nvPr/>
        </p:nvSpPr>
        <p:spPr>
          <a:xfrm>
            <a:off x="227136" y="284498"/>
            <a:ext cx="7511922" cy="30053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a:lnSpc>
                <a:spcPct val="93000"/>
              </a:lnSpc>
              <a:defRPr/>
            </a:lvl1pPr>
          </a:lstStyle>
          <a:p>
            <a:pPr>
              <a:spcBef>
                <a:spcPct val="0"/>
              </a:spcBef>
              <a:tabLst>
                <a:tab pos="8524875" algn="r"/>
              </a:tabLst>
              <a:defRPr/>
            </a:pPr>
            <a:r>
              <a:rPr lang="en-US" altLang="de-DE" sz="2400" b="1" dirty="0" smtClean="0">
                <a:solidFill>
                  <a:srgbClr val="FFFFFF"/>
                </a:solidFill>
                <a:latin typeface="Calibri" pitchFamily="34" charset="0"/>
                <a:cs typeface="Calibri" pitchFamily="34" charset="0"/>
              </a:rPr>
              <a:t>Contents	</a:t>
            </a:r>
            <a:endParaRPr lang="en-US" altLang="de-DE" sz="2400" b="1" dirty="0">
              <a:solidFill>
                <a:srgbClr val="FFFFFF"/>
              </a:solidFill>
              <a:latin typeface="Calibri" pitchFamily="34" charset="0"/>
              <a:cs typeface="Calibri" pitchFamily="34" charset="0"/>
            </a:endParaRPr>
          </a:p>
        </p:txBody>
      </p:sp>
      <p:sp>
        <p:nvSpPr>
          <p:cNvPr id="57" name="Doc Code" descr="casecode"/>
          <p:cNvSpPr txBox="1">
            <a:spLocks noChangeArrowheads="1"/>
          </p:cNvSpPr>
          <p:nvPr/>
        </p:nvSpPr>
        <p:spPr bwMode="auto">
          <a:xfrm>
            <a:off x="6649101" y="6718305"/>
            <a:ext cx="1801775"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fontAlgn="base">
              <a:spcBef>
                <a:spcPct val="0"/>
              </a:spcBef>
              <a:spcAft>
                <a:spcPct val="0"/>
              </a:spcAft>
              <a:defRPr/>
            </a:pPr>
            <a:r>
              <a:rPr lang="en-US" noProof="1">
                <a:solidFill>
                  <a:srgbClr val="FFFFFF"/>
                </a:solidFill>
                <a:cs typeface="Arial" pitchFamily="34" charset="0"/>
              </a:rPr>
              <a:t>Regional Energy Overview_v7.pptx</a:t>
            </a:r>
          </a:p>
        </p:txBody>
      </p:sp>
    </p:spTree>
    <p:extLst>
      <p:ext uri="{BB962C8B-B14F-4D97-AF65-F5344CB8AC3E}">
        <p14:creationId xmlns:p14="http://schemas.microsoft.com/office/powerpoint/2010/main" val="1396855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469220530"/>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1172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32942" y="3884142"/>
            <a:ext cx="6166935" cy="561601"/>
          </a:xfrm>
        </p:spPr>
        <p:txBody>
          <a:bodyPr wrap="square" bIns="216000" anchor="b" anchorCtr="0">
            <a:spAutoFit/>
          </a:bodyPr>
          <a:lstStyle>
            <a:lvl1pPr marL="561600" indent="-561600">
              <a:defRPr>
                <a:solidFill>
                  <a:srgbClr val="002060"/>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226540565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st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2582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claimerPage">
    <p:spTree>
      <p:nvGrpSpPr>
        <p:cNvPr id="1" name=""/>
        <p:cNvGrpSpPr/>
        <p:nvPr/>
      </p:nvGrpSpPr>
      <p:grpSpPr>
        <a:xfrm>
          <a:off x="0" y="0"/>
          <a:ext cx="0" cy="0"/>
          <a:chOff x="0" y="0"/>
          <a:chExt cx="0" cy="0"/>
        </a:xfrm>
      </p:grpSpPr>
      <p:sp>
        <p:nvSpPr>
          <p:cNvPr id="13" name="Note: Exclusive dealing"/>
          <p:cNvSpPr txBox="1">
            <a:spLocks noChangeArrowheads="1"/>
          </p:cNvSpPr>
          <p:nvPr userDrawn="1">
            <p:custDataLst>
              <p:tags r:id="rId1"/>
            </p:custDataLst>
          </p:nvPr>
        </p:nvSpPr>
        <p:spPr bwMode="auto">
          <a:xfrm>
            <a:off x="630166" y="4911181"/>
            <a:ext cx="7883672" cy="1052895"/>
          </a:xfrm>
          <a:prstGeom prst="rect">
            <a:avLst/>
          </a:prstGeom>
          <a:noFill/>
          <a:ln w="9525">
            <a:noFill/>
            <a:miter lim="800000"/>
            <a:headEnd/>
            <a:tailEnd/>
          </a:ln>
        </p:spPr>
        <p:txBody>
          <a:bodyPr lIns="0" tIns="0" rIns="0" bIns="0" anchor="b" anchorCtr="0"/>
          <a:lstStyle/>
          <a:p>
            <a:pPr eaLnBrk="0" fontAlgn="base" hangingPunct="0">
              <a:spcBef>
                <a:spcPct val="0"/>
              </a:spcBef>
              <a:spcAft>
                <a:spcPct val="0"/>
              </a:spcAft>
            </a:pPr>
            <a:r>
              <a:rPr kumimoji="1" lang="en-GB" altLang="de-DE" sz="900" dirty="0">
                <a:solidFill>
                  <a:srgbClr val="000000"/>
                </a:solidFill>
                <a:cs typeface="Arial" pitchFamily="34" charset="0"/>
              </a:rPr>
              <a:t>This document shall be treated as confidential. It has been compiled for the exclusive, internal use and is not complete without the underlying detail analyses and the oral presentation. It may not be passed on and/or may not be made available to third parties without prior written consent from </a:t>
            </a:r>
            <a:r>
              <a:rPr kumimoji="1" lang="hr-HR" altLang="de-DE" sz="900" dirty="0">
                <a:solidFill>
                  <a:srgbClr val="000000"/>
                </a:solidFill>
                <a:cs typeface="Arial" pitchFamily="34" charset="0"/>
              </a:rPr>
              <a:t>INA</a:t>
            </a:r>
            <a:r>
              <a:rPr kumimoji="1" lang="en-GB" altLang="de-DE" sz="900" dirty="0">
                <a:solidFill>
                  <a:srgbClr val="000000"/>
                </a:solidFill>
                <a:cs typeface="Arial" pitchFamily="34" charset="0"/>
              </a:rPr>
              <a:t>. </a:t>
            </a:r>
          </a:p>
        </p:txBody>
      </p:sp>
    </p:spTree>
    <p:extLst>
      <p:ext uri="{BB962C8B-B14F-4D97-AF65-F5344CB8AC3E}">
        <p14:creationId xmlns:p14="http://schemas.microsoft.com/office/powerpoint/2010/main" val="2349230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491" y="234866"/>
            <a:ext cx="8794113" cy="31099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2157" y="1990667"/>
            <a:ext cx="4389768" cy="257635"/>
          </a:xfrm>
        </p:spPr>
        <p:txBody>
          <a:bodyPr/>
          <a:lstStyle/>
          <a:p>
            <a:pPr lvl="0"/>
            <a:endParaRPr lang="en-GB" noProof="0" dirty="0" smtClean="0"/>
          </a:p>
        </p:txBody>
      </p:sp>
      <p:sp>
        <p:nvSpPr>
          <p:cNvPr id="4" name="Rectangle 302"/>
          <p:cNvSpPr>
            <a:spLocks noGrp="1" noChangeArrowheads="1"/>
          </p:cNvSpPr>
          <p:nvPr>
            <p:ph type="sldNum" sz="quarter" idx="10"/>
          </p:nvPr>
        </p:nvSpPr>
        <p:spPr>
          <a:xfrm>
            <a:off x="8719602" y="6566446"/>
            <a:ext cx="199240" cy="155496"/>
          </a:xfrm>
          <a:prstGeom prst="rect">
            <a:avLst/>
          </a:prstGeom>
          <a:ln/>
        </p:spPr>
        <p:txBody>
          <a:bodyPr lIns="93296" tIns="46648" rIns="93296" bIns="46648"/>
          <a:lstStyle>
            <a:lvl1pPr>
              <a:defRPr/>
            </a:lvl1pPr>
          </a:lstStyle>
          <a:p>
            <a:pPr>
              <a:defRPr/>
            </a:pPr>
            <a:fld id="{346B6035-02AE-4752-8BA4-0B31887942B7}" type="slidenum">
              <a:rPr lang="en-US"/>
              <a:pPr>
                <a:defRPr/>
              </a:pPr>
              <a:t>‹#›</a:t>
            </a:fld>
            <a:r>
              <a:rPr lang="en-US" dirty="0"/>
              <a:t> </a:t>
            </a:r>
          </a:p>
        </p:txBody>
      </p:sp>
    </p:spTree>
    <p:extLst>
      <p:ext uri="{BB962C8B-B14F-4D97-AF65-F5344CB8AC3E}">
        <p14:creationId xmlns:p14="http://schemas.microsoft.com/office/powerpoint/2010/main" val="519767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1BEFFD-6FA7-4FF7-8560-5AFFF4DA34F1}" type="datetimeFigureOut">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1F2F09-ECF0-45A9-A376-109D5508C9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064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1BEFFD-6FA7-4FF7-8560-5AFFF4DA34F1}" type="datetimeFigureOut">
              <a:rPr lang="en-GB" smtClean="0">
                <a:solidFill>
                  <a:prstClr val="black">
                    <a:tint val="75000"/>
                  </a:prstClr>
                </a:solidFill>
              </a:rPr>
              <a:pPr/>
              <a:t>30/07/2014</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1F2F09-ECF0-45A9-A376-109D5508C9C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8169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slovnica 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ctrTitle"/>
          </p:nvPr>
        </p:nvSpPr>
        <p:spPr>
          <a:xfrm>
            <a:off x="457200" y="4549775"/>
            <a:ext cx="7772400" cy="609600"/>
          </a:xfrm>
        </p:spPr>
        <p:txBody>
          <a:bodyPr/>
          <a:lstStyle>
            <a:lvl1pPr>
              <a:defRPr sz="2800">
                <a:solidFill>
                  <a:srgbClr val="376092"/>
                </a:solidFill>
              </a:defRPr>
            </a:lvl1pPr>
          </a:lstStyle>
          <a:p>
            <a:pPr lvl="0"/>
            <a:r>
              <a:rPr lang="hr-HR" noProof="0" smtClean="0"/>
              <a:t>Click to edit Master title style</a:t>
            </a:r>
          </a:p>
        </p:txBody>
      </p:sp>
      <p:sp>
        <p:nvSpPr>
          <p:cNvPr id="12291" name="Rectangle 3"/>
          <p:cNvSpPr>
            <a:spLocks noGrp="1" noChangeArrowheads="1"/>
          </p:cNvSpPr>
          <p:nvPr>
            <p:ph type="subTitle" idx="1"/>
          </p:nvPr>
        </p:nvSpPr>
        <p:spPr>
          <a:xfrm>
            <a:off x="457200" y="5159375"/>
            <a:ext cx="6913563" cy="319088"/>
          </a:xfrm>
        </p:spPr>
        <p:txBody>
          <a:bodyPr/>
          <a:lstStyle>
            <a:lvl1pPr marL="0" indent="177800">
              <a:defRPr sz="1500"/>
            </a:lvl1pPr>
          </a:lstStyle>
          <a:p>
            <a:pPr lvl="0"/>
            <a:r>
              <a:rPr lang="hr-HR" noProof="0" smtClean="0"/>
              <a:t>Click to edit Master subtitle style</a:t>
            </a:r>
          </a:p>
        </p:txBody>
      </p:sp>
    </p:spTree>
    <p:extLst>
      <p:ext uri="{BB962C8B-B14F-4D97-AF65-F5344CB8AC3E}">
        <p14:creationId xmlns:p14="http://schemas.microsoft.com/office/powerpoint/2010/main" val="289331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custDataLst>
              <p:tags r:id="rId2"/>
            </p:custDataLst>
            <p:extLst>
              <p:ext uri="{D42A27DB-BD31-4B8C-83A1-F6EECF244321}">
                <p14:modId xmlns:p14="http://schemas.microsoft.com/office/powerpoint/2010/main" val="3317302379"/>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25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68" y="1592"/>
                        <a:ext cx="1465" cy="1587"/>
                      </a:xfrm>
                      <a:prstGeom prst="rect">
                        <a:avLst/>
                      </a:prstGeom>
                    </p:spPr>
                  </p:pic>
                </p:oleObj>
              </mc:Fallback>
            </mc:AlternateContent>
          </a:graphicData>
        </a:graphic>
      </p:graphicFrame>
      <p:pic>
        <p:nvPicPr>
          <p:cNvPr id="13" name="Picture 6" descr="Zaglavlje master 1.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1"/>
            <a:ext cx="9144001" cy="13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Slide Number"/>
          <p:cNvSpPr txBox="1">
            <a:spLocks noChangeArrowheads="1"/>
          </p:cNvSpPr>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46" name="Slide Number Line"/>
          <p:cNvSpPr>
            <a:spLocks noChangeShapeType="1"/>
          </p:cNvSpPr>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
        <p:nvSpPr>
          <p:cNvPr id="84" name="Title"/>
          <p:cNvSpPr>
            <a:spLocks noGrp="1"/>
          </p:cNvSpPr>
          <p:nvPr>
            <p:ph type="title"/>
          </p:nvPr>
        </p:nvSpPr>
        <p:spPr>
          <a:xfrm>
            <a:off x="216879" y="171303"/>
            <a:ext cx="7879374" cy="601062"/>
          </a:xfrm>
        </p:spPr>
        <p:txBody>
          <a:bodyPr anchor="ctr">
            <a:noAutofit/>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756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385768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5397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276225" y="1200150"/>
            <a:ext cx="4154488"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583113" y="1200150"/>
            <a:ext cx="4154487"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28781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10579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Tree>
    <p:extLst>
      <p:ext uri="{BB962C8B-B14F-4D97-AF65-F5344CB8AC3E}">
        <p14:creationId xmlns:p14="http://schemas.microsoft.com/office/powerpoint/2010/main" val="31785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720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9740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896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2813128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144463"/>
            <a:ext cx="2114550" cy="59817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276225" y="144463"/>
            <a:ext cx="6194425"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75951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1" name="Slide Number"/>
          <p:cNvSpPr txBox="1">
            <a:spLocks noChangeArrowheads="1"/>
          </p:cNvSpPr>
          <p:nvPr>
            <p:custDataLst>
              <p:tags r:id="rId1"/>
            </p:custDataLst>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42" name="Slide Number Line"/>
          <p:cNvSpPr>
            <a:spLocks noChangeShapeType="1"/>
          </p:cNvSpPr>
          <p:nvPr>
            <p:custDataLst>
              <p:tags r:id="rId2"/>
            </p:custDataLst>
          </p:nvPr>
        </p:nvSpPr>
        <p:spPr bwMode="auto">
          <a:xfrm>
            <a:off x="8556381" y="6734180"/>
            <a:ext cx="0" cy="123825"/>
          </a:xfrm>
          <a:prstGeom prst="line">
            <a:avLst/>
          </a:prstGeom>
          <a:noFill/>
          <a:ln w="9525">
            <a:solidFill>
              <a:schemeClr val="accent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cs typeface="Arial" pitchFamily="34" charset="0"/>
            </a:endParaRPr>
          </a:p>
        </p:txBody>
      </p:sp>
    </p:spTree>
    <p:extLst>
      <p:ext uri="{BB962C8B-B14F-4D97-AF65-F5344CB8AC3E}">
        <p14:creationId xmlns:p14="http://schemas.microsoft.com/office/powerpoint/2010/main" val="1860626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951" y="53975"/>
            <a:ext cx="8928100" cy="1143000"/>
          </a:xfrm>
        </p:spPr>
        <p:txBody>
          <a:bodyPr/>
          <a:lstStyle/>
          <a:p>
            <a:r>
              <a:rPr lang="en-US" smtClean="0"/>
              <a:t>Click to edit Master title style</a:t>
            </a:r>
            <a:endParaRPr lang="hr-HR"/>
          </a:p>
        </p:txBody>
      </p:sp>
      <p:sp>
        <p:nvSpPr>
          <p:cNvPr id="3" name="Chart Placeholder 2"/>
          <p:cNvSpPr>
            <a:spLocks noGrp="1"/>
          </p:cNvSpPr>
          <p:nvPr>
            <p:ph type="chart" idx="1"/>
          </p:nvPr>
        </p:nvSpPr>
        <p:spPr>
          <a:xfrm>
            <a:off x="107951" y="1341440"/>
            <a:ext cx="8928100" cy="4784725"/>
          </a:xfrm>
        </p:spPr>
        <p:txBody>
          <a:bodyPr/>
          <a:lstStyle/>
          <a:p>
            <a:pPr lvl="0"/>
            <a:endParaRPr lang="hr-HR" noProof="0" smtClean="0"/>
          </a:p>
        </p:txBody>
      </p:sp>
    </p:spTree>
    <p:extLst>
      <p:ext uri="{BB962C8B-B14F-4D97-AF65-F5344CB8AC3E}">
        <p14:creationId xmlns:p14="http://schemas.microsoft.com/office/powerpoint/2010/main" val="1334294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29"/>
          <p:cNvSpPr>
            <a:spLocks noChangeArrowheads="1"/>
          </p:cNvSpPr>
          <p:nvPr userDrawn="1">
            <p:custDataLst>
              <p:tags r:id="rId1"/>
            </p:custDataLst>
          </p:nvPr>
        </p:nvSpPr>
        <p:spPr bwMode="auto">
          <a:xfrm>
            <a:off x="0" y="6373697"/>
            <a:ext cx="9144000" cy="494022"/>
          </a:xfrm>
          <a:prstGeom prst="rect">
            <a:avLst/>
          </a:prstGeom>
          <a:solidFill>
            <a:srgbClr val="003F8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fontAlgn="base">
              <a:spcBef>
                <a:spcPct val="0"/>
              </a:spcBef>
              <a:spcAft>
                <a:spcPct val="0"/>
              </a:spcAft>
            </a:pPr>
            <a:endParaRPr lang="hr-HR" smtClean="0">
              <a:solidFill>
                <a:srgbClr val="FFFFFF"/>
              </a:solidFill>
              <a:latin typeface="Arial" pitchFamily="34" charset="0"/>
            </a:endParaRPr>
          </a:p>
        </p:txBody>
      </p:sp>
      <p:grpSp>
        <p:nvGrpSpPr>
          <p:cNvPr id="5" name="McK Title Elements"/>
          <p:cNvGrpSpPr>
            <a:grpSpLocks/>
          </p:cNvGrpSpPr>
          <p:nvPr/>
        </p:nvGrpSpPr>
        <p:grpSpPr bwMode="auto">
          <a:xfrm>
            <a:off x="1" y="1"/>
            <a:ext cx="9140760" cy="6859620"/>
            <a:chOff x="0" y="0"/>
            <a:chExt cx="5643" cy="4235"/>
          </a:xfrm>
        </p:grpSpPr>
        <p:sp>
          <p:nvSpPr>
            <p:cNvPr id="6" name="McK Document type" hidden="1"/>
            <p:cNvSpPr txBox="1">
              <a:spLocks noChangeArrowheads="1"/>
            </p:cNvSpPr>
            <p:nvPr userDrawn="1"/>
          </p:nvSpPr>
          <p:spPr bwMode="auto">
            <a:xfrm>
              <a:off x="1663" y="3108"/>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100" b="1">
                  <a:solidFill>
                    <a:schemeClr val="tx1"/>
                  </a:solidFill>
                  <a:latin typeface="Calibri" pitchFamily="34" charset="0"/>
                </a:defRPr>
              </a:lvl1pPr>
              <a:lvl2pPr marL="742950" indent="-285750" eaLnBrk="0" hangingPunct="0">
                <a:defRPr sz="1100" b="1">
                  <a:solidFill>
                    <a:schemeClr val="tx1"/>
                  </a:solidFill>
                  <a:latin typeface="Calibri" pitchFamily="34" charset="0"/>
                </a:defRPr>
              </a:lvl2pPr>
              <a:lvl3pPr marL="1143000" indent="-228600" eaLnBrk="0" hangingPunct="0">
                <a:defRPr sz="1100" b="1">
                  <a:solidFill>
                    <a:schemeClr val="tx1"/>
                  </a:solidFill>
                  <a:latin typeface="Calibri" pitchFamily="34" charset="0"/>
                </a:defRPr>
              </a:lvl3pPr>
              <a:lvl4pPr marL="1600200" indent="-228600" eaLnBrk="0" hangingPunct="0">
                <a:defRPr sz="1100" b="1">
                  <a:solidFill>
                    <a:schemeClr val="tx1"/>
                  </a:solidFill>
                  <a:latin typeface="Calibri" pitchFamily="34" charset="0"/>
                </a:defRPr>
              </a:lvl4pPr>
              <a:lvl5pPr marL="2057400" indent="-228600" eaLnBrk="0" hangingPunct="0">
                <a:defRPr sz="1100" b="1">
                  <a:solidFill>
                    <a:schemeClr val="tx1"/>
                  </a:solidFill>
                  <a:latin typeface="Calibri" pitchFamily="34" charset="0"/>
                </a:defRPr>
              </a:lvl5pPr>
              <a:lvl6pPr marL="2514600" indent="-228600" eaLnBrk="0" fontAlgn="base" hangingPunct="0">
                <a:spcBef>
                  <a:spcPct val="0"/>
                </a:spcBef>
                <a:spcAft>
                  <a:spcPct val="0"/>
                </a:spcAft>
                <a:defRPr sz="1100" b="1">
                  <a:solidFill>
                    <a:schemeClr val="tx1"/>
                  </a:solidFill>
                  <a:latin typeface="Calibri" pitchFamily="34" charset="0"/>
                </a:defRPr>
              </a:lvl6pPr>
              <a:lvl7pPr marL="2971800" indent="-228600" eaLnBrk="0" fontAlgn="base" hangingPunct="0">
                <a:spcBef>
                  <a:spcPct val="0"/>
                </a:spcBef>
                <a:spcAft>
                  <a:spcPct val="0"/>
                </a:spcAft>
                <a:defRPr sz="1100" b="1">
                  <a:solidFill>
                    <a:schemeClr val="tx1"/>
                  </a:solidFill>
                  <a:latin typeface="Calibri" pitchFamily="34" charset="0"/>
                </a:defRPr>
              </a:lvl7pPr>
              <a:lvl8pPr marL="3429000" indent="-228600" eaLnBrk="0" fontAlgn="base" hangingPunct="0">
                <a:spcBef>
                  <a:spcPct val="0"/>
                </a:spcBef>
                <a:spcAft>
                  <a:spcPct val="0"/>
                </a:spcAft>
                <a:defRPr sz="1100" b="1">
                  <a:solidFill>
                    <a:schemeClr val="tx1"/>
                  </a:solidFill>
                  <a:latin typeface="Calibri" pitchFamily="34" charset="0"/>
                </a:defRPr>
              </a:lvl8pPr>
              <a:lvl9pPr marL="3886200" indent="-228600" eaLnBrk="0" fontAlgn="base" hangingPunct="0">
                <a:spcBef>
                  <a:spcPct val="0"/>
                </a:spcBef>
                <a:spcAft>
                  <a:spcPct val="0"/>
                </a:spcAft>
                <a:defRPr sz="1100" b="1">
                  <a:solidFill>
                    <a:schemeClr val="tx1"/>
                  </a:solidFill>
                  <a:latin typeface="Calibri" pitchFamily="34" charset="0"/>
                </a:defRPr>
              </a:lvl9pPr>
            </a:lstStyle>
            <a:p>
              <a:pPr eaLnBrk="1" fontAlgn="base" hangingPunct="1">
                <a:spcBef>
                  <a:spcPct val="0"/>
                </a:spcBef>
                <a:spcAft>
                  <a:spcPct val="0"/>
                </a:spcAft>
                <a:defRPr/>
              </a:pPr>
              <a:r>
                <a:rPr lang="en-US" sz="1400" b="0" smtClean="0">
                  <a:solidFill>
                    <a:srgbClr val="000000"/>
                  </a:solidFill>
                </a:rPr>
                <a:t>Document type</a:t>
              </a:r>
            </a:p>
          </p:txBody>
        </p:sp>
        <p:sp>
          <p:nvSpPr>
            <p:cNvPr id="7" name="McK Date" hidden="1"/>
            <p:cNvSpPr txBox="1">
              <a:spLocks noChangeArrowheads="1"/>
            </p:cNvSpPr>
            <p:nvPr userDrawn="1"/>
          </p:nvSpPr>
          <p:spPr bwMode="auto">
            <a:xfrm>
              <a:off x="1663" y="3275"/>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100" b="1">
                  <a:solidFill>
                    <a:schemeClr val="tx1"/>
                  </a:solidFill>
                  <a:latin typeface="Calibri" pitchFamily="34" charset="0"/>
                </a:defRPr>
              </a:lvl1pPr>
              <a:lvl2pPr marL="742950" indent="-285750" eaLnBrk="0" hangingPunct="0">
                <a:defRPr sz="1100" b="1">
                  <a:solidFill>
                    <a:schemeClr val="tx1"/>
                  </a:solidFill>
                  <a:latin typeface="Calibri" pitchFamily="34" charset="0"/>
                </a:defRPr>
              </a:lvl2pPr>
              <a:lvl3pPr marL="1143000" indent="-228600" eaLnBrk="0" hangingPunct="0">
                <a:defRPr sz="1100" b="1">
                  <a:solidFill>
                    <a:schemeClr val="tx1"/>
                  </a:solidFill>
                  <a:latin typeface="Calibri" pitchFamily="34" charset="0"/>
                </a:defRPr>
              </a:lvl3pPr>
              <a:lvl4pPr marL="1600200" indent="-228600" eaLnBrk="0" hangingPunct="0">
                <a:defRPr sz="1100" b="1">
                  <a:solidFill>
                    <a:schemeClr val="tx1"/>
                  </a:solidFill>
                  <a:latin typeface="Calibri" pitchFamily="34" charset="0"/>
                </a:defRPr>
              </a:lvl4pPr>
              <a:lvl5pPr marL="2057400" indent="-228600" eaLnBrk="0" hangingPunct="0">
                <a:defRPr sz="1100" b="1">
                  <a:solidFill>
                    <a:schemeClr val="tx1"/>
                  </a:solidFill>
                  <a:latin typeface="Calibri" pitchFamily="34" charset="0"/>
                </a:defRPr>
              </a:lvl5pPr>
              <a:lvl6pPr marL="2514600" indent="-228600" eaLnBrk="0" fontAlgn="base" hangingPunct="0">
                <a:spcBef>
                  <a:spcPct val="0"/>
                </a:spcBef>
                <a:spcAft>
                  <a:spcPct val="0"/>
                </a:spcAft>
                <a:defRPr sz="1100" b="1">
                  <a:solidFill>
                    <a:schemeClr val="tx1"/>
                  </a:solidFill>
                  <a:latin typeface="Calibri" pitchFamily="34" charset="0"/>
                </a:defRPr>
              </a:lvl6pPr>
              <a:lvl7pPr marL="2971800" indent="-228600" eaLnBrk="0" fontAlgn="base" hangingPunct="0">
                <a:spcBef>
                  <a:spcPct val="0"/>
                </a:spcBef>
                <a:spcAft>
                  <a:spcPct val="0"/>
                </a:spcAft>
                <a:defRPr sz="1100" b="1">
                  <a:solidFill>
                    <a:schemeClr val="tx1"/>
                  </a:solidFill>
                  <a:latin typeface="Calibri" pitchFamily="34" charset="0"/>
                </a:defRPr>
              </a:lvl7pPr>
              <a:lvl8pPr marL="3429000" indent="-228600" eaLnBrk="0" fontAlgn="base" hangingPunct="0">
                <a:spcBef>
                  <a:spcPct val="0"/>
                </a:spcBef>
                <a:spcAft>
                  <a:spcPct val="0"/>
                </a:spcAft>
                <a:defRPr sz="1100" b="1">
                  <a:solidFill>
                    <a:schemeClr val="tx1"/>
                  </a:solidFill>
                  <a:latin typeface="Calibri" pitchFamily="34" charset="0"/>
                </a:defRPr>
              </a:lvl8pPr>
              <a:lvl9pPr marL="3886200" indent="-228600" eaLnBrk="0" fontAlgn="base" hangingPunct="0">
                <a:spcBef>
                  <a:spcPct val="0"/>
                </a:spcBef>
                <a:spcAft>
                  <a:spcPct val="0"/>
                </a:spcAft>
                <a:defRPr sz="1100" b="1">
                  <a:solidFill>
                    <a:schemeClr val="tx1"/>
                  </a:solidFill>
                  <a:latin typeface="Calibri" pitchFamily="34" charset="0"/>
                </a:defRPr>
              </a:lvl9pPr>
            </a:lstStyle>
            <a:p>
              <a:pPr eaLnBrk="1" fontAlgn="base" hangingPunct="1">
                <a:spcBef>
                  <a:spcPct val="0"/>
                </a:spcBef>
                <a:spcAft>
                  <a:spcPct val="0"/>
                </a:spcAft>
                <a:defRPr/>
              </a:pPr>
              <a:r>
                <a:rPr lang="en-US" sz="1400" b="0" smtClean="0">
                  <a:solidFill>
                    <a:srgbClr val="000000"/>
                  </a:solidFill>
                </a:rPr>
                <a:t>Date</a:t>
              </a:r>
            </a:p>
          </p:txBody>
        </p:sp>
        <p:sp>
          <p:nvSpPr>
            <p:cNvPr id="8" name="McK Disclaimer" hidden="1"/>
            <p:cNvSpPr>
              <a:spLocks noChangeArrowheads="1"/>
            </p:cNvSpPr>
            <p:nvPr userDrawn="1"/>
          </p:nvSpPr>
          <p:spPr bwMode="auto">
            <a:xfrm>
              <a:off x="1663" y="3714"/>
              <a:ext cx="27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fontAlgn="base" hangingPunct="0">
                <a:spcBef>
                  <a:spcPct val="0"/>
                </a:spcBef>
                <a:spcAft>
                  <a:spcPct val="0"/>
                </a:spcAft>
              </a:pPr>
              <a:r>
                <a:rPr lang="en-US" sz="800" smtClean="0">
                  <a:solidFill>
                    <a:srgbClr val="000000"/>
                  </a:solidFill>
                </a:rPr>
                <a:t>CONFIDENTIAL AND PROPRIETARY</a:t>
              </a:r>
            </a:p>
            <a:p>
              <a:pPr defTabSz="821202" eaLnBrk="0" fontAlgn="base" hangingPunct="0">
                <a:spcBef>
                  <a:spcPct val="0"/>
                </a:spcBef>
                <a:spcAft>
                  <a:spcPct val="0"/>
                </a:spcAft>
              </a:pPr>
              <a:r>
                <a:rPr lang="en-US" sz="800" smtClean="0">
                  <a:solidFill>
                    <a:srgbClr val="000000"/>
                  </a:solidFill>
                </a:rPr>
                <a:t>Any use of this material without specific permission of McKinsey &amp; Company is strictly prohibited</a:t>
              </a:r>
            </a:p>
          </p:txBody>
        </p:sp>
        <p:sp>
          <p:nvSpPr>
            <p:cNvPr id="9"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r-HR" sz="1100" b="1" smtClean="0">
                <a:solidFill>
                  <a:srgbClr val="000000"/>
                </a:solidFill>
              </a:endParaRPr>
            </a:p>
          </p:txBody>
        </p:sp>
        <p:sp>
          <p:nvSpPr>
            <p:cNvPr id="10"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r-HR" sz="1100" b="1" smtClean="0">
                <a:solidFill>
                  <a:srgbClr val="000000"/>
                </a:solidFill>
              </a:endParaRPr>
            </a:p>
          </p:txBody>
        </p:sp>
        <p:sp>
          <p:nvSpPr>
            <p:cNvPr id="11"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r-HR" sz="1100" b="1" smtClean="0">
                <a:solidFill>
                  <a:srgbClr val="000000"/>
                </a:solidFill>
              </a:endParaRPr>
            </a:p>
          </p:txBody>
        </p:sp>
      </p:grpSp>
      <p:pic>
        <p:nvPicPr>
          <p:cNvPr id="12" name="TitleBottomBarBW"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058818" y="2176938"/>
            <a:ext cx="5036084" cy="538609"/>
          </a:xfrm>
        </p:spPr>
        <p:txBody>
          <a:bodyPr/>
          <a:lstStyle>
            <a:lvl1pPr>
              <a:defRPr sz="3500" b="0"/>
            </a:lvl1pPr>
          </a:lstStyle>
          <a:p>
            <a:pPr lvl="0"/>
            <a:r>
              <a:rPr lang="en-US" noProof="0" smtClean="0"/>
              <a:t>Click to edit Master title</a:t>
            </a:r>
          </a:p>
        </p:txBody>
      </p:sp>
      <p:sp>
        <p:nvSpPr>
          <p:cNvPr id="13315" name="Rectangle 1027"/>
          <p:cNvSpPr>
            <a:spLocks noGrp="1" noChangeArrowheads="1"/>
          </p:cNvSpPr>
          <p:nvPr>
            <p:ph type="subTitle" idx="1"/>
          </p:nvPr>
        </p:nvSpPr>
        <p:spPr>
          <a:xfrm>
            <a:off x="2058818" y="3945699"/>
            <a:ext cx="5036084" cy="217046"/>
          </a:xfrm>
        </p:spPr>
        <p:txBody>
          <a:bodyPr>
            <a:spAutoFit/>
          </a:bodyPr>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392748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02"/>
          <p:cNvSpPr>
            <a:spLocks noGrp="1" noChangeArrowheads="1"/>
          </p:cNvSpPr>
          <p:nvPr>
            <p:ph type="sldNum" sz="quarter" idx="10"/>
          </p:nvPr>
        </p:nvSpPr>
        <p:spPr>
          <a:ln/>
        </p:spPr>
        <p:txBody>
          <a:bodyPr/>
          <a:lstStyle>
            <a:lvl1pPr>
              <a:defRPr/>
            </a:lvl1pPr>
          </a:lstStyle>
          <a:p>
            <a:pPr>
              <a:defRPr/>
            </a:pPr>
            <a:fld id="{B57F916C-48FC-4B67-B736-CF921AED83CB}"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3823006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630942"/>
          </a:xfrm>
        </p:spPr>
        <p:txBody>
          <a:bodyPr/>
          <a:lstStyle>
            <a:lvl1pPr algn="l">
              <a:defRPr sz="4100" b="1" cap="all"/>
            </a:lvl1pPr>
          </a:lstStyle>
          <a:p>
            <a:r>
              <a:rPr lang="en-US" smtClean="0"/>
              <a:t>Click to edit Master title style</a:t>
            </a:r>
            <a:endParaRPr lang="hr-HR"/>
          </a:p>
        </p:txBody>
      </p:sp>
      <p:sp>
        <p:nvSpPr>
          <p:cNvPr id="3" name="Text Placeholder 2"/>
          <p:cNvSpPr>
            <a:spLocks noGrp="1"/>
          </p:cNvSpPr>
          <p:nvPr>
            <p:ph type="body" idx="1"/>
          </p:nvPr>
        </p:nvSpPr>
        <p:spPr>
          <a:xfrm>
            <a:off x="722449" y="2907443"/>
            <a:ext cx="7771995" cy="1499884"/>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Rectangle 302"/>
          <p:cNvSpPr>
            <a:spLocks noGrp="1" noChangeArrowheads="1"/>
          </p:cNvSpPr>
          <p:nvPr>
            <p:ph type="sldNum" sz="quarter" idx="10"/>
          </p:nvPr>
        </p:nvSpPr>
        <p:spPr>
          <a:ln/>
        </p:spPr>
        <p:txBody>
          <a:bodyPr/>
          <a:lstStyle>
            <a:lvl1pPr>
              <a:defRPr/>
            </a:lvl1pPr>
          </a:lstStyle>
          <a:p>
            <a:pPr>
              <a:defRPr/>
            </a:pPr>
            <a:fld id="{85CADD92-59E1-4A32-BC6F-AE0175F1B703}"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2938400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1482155"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375479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302"/>
          <p:cNvSpPr>
            <a:spLocks noGrp="1" noChangeArrowheads="1"/>
          </p:cNvSpPr>
          <p:nvPr>
            <p:ph type="sldNum" sz="quarter" idx="10"/>
          </p:nvPr>
        </p:nvSpPr>
        <p:spPr>
          <a:ln/>
        </p:spPr>
        <p:txBody>
          <a:bodyPr/>
          <a:lstStyle>
            <a:lvl1pPr>
              <a:defRPr/>
            </a:lvl1pPr>
          </a:lstStyle>
          <a:p>
            <a:pPr>
              <a:defRPr/>
            </a:pPr>
            <a:fld id="{3D40AAA1-416B-43D1-9FC8-DA447C57C32C}"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3952393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5356"/>
            <a:ext cx="8230410" cy="307777"/>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6796" y="1535519"/>
            <a:ext cx="403988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703" y="1535519"/>
            <a:ext cx="404150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302"/>
          <p:cNvSpPr>
            <a:spLocks noGrp="1" noChangeArrowheads="1"/>
          </p:cNvSpPr>
          <p:nvPr>
            <p:ph type="sldNum" sz="quarter" idx="10"/>
          </p:nvPr>
        </p:nvSpPr>
        <p:spPr>
          <a:ln/>
        </p:spPr>
        <p:txBody>
          <a:bodyPr/>
          <a:lstStyle>
            <a:lvl1pPr>
              <a:defRPr/>
            </a:lvl1pPr>
          </a:lstStyle>
          <a:p>
            <a:pPr>
              <a:defRPr/>
            </a:pPr>
            <a:fld id="{2810BF33-1E18-4F6A-B258-CE01CA98B14B}"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3159812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302"/>
          <p:cNvSpPr>
            <a:spLocks noGrp="1" noChangeArrowheads="1"/>
          </p:cNvSpPr>
          <p:nvPr>
            <p:ph type="sldNum" sz="quarter" idx="10"/>
          </p:nvPr>
        </p:nvSpPr>
        <p:spPr>
          <a:ln/>
        </p:spPr>
        <p:txBody>
          <a:bodyPr/>
          <a:lstStyle>
            <a:lvl1pPr>
              <a:defRPr/>
            </a:lvl1pPr>
          </a:lstStyle>
          <a:p>
            <a:pPr>
              <a:defRPr/>
            </a:pPr>
            <a:fld id="{CAB1AC38-F168-4FA3-A201-8EA44A165BA8}"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3192676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2"/>
          <p:cNvSpPr>
            <a:spLocks noGrp="1" noChangeArrowheads="1"/>
          </p:cNvSpPr>
          <p:nvPr>
            <p:ph type="sldNum" sz="quarter" idx="10"/>
          </p:nvPr>
        </p:nvSpPr>
        <p:spPr>
          <a:ln/>
        </p:spPr>
        <p:txBody>
          <a:bodyPr/>
          <a:lstStyle>
            <a:lvl1pPr>
              <a:defRPr/>
            </a:lvl1pPr>
          </a:lstStyle>
          <a:p>
            <a:pPr>
              <a:defRPr/>
            </a:pPr>
            <a:fld id="{2D540765-10C9-416D-BB03-9E058A4DB1CB}"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3618659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19542"/>
            <a:ext cx="3008044" cy="615553"/>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4988" y="273738"/>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302"/>
          <p:cNvSpPr>
            <a:spLocks noGrp="1" noChangeArrowheads="1"/>
          </p:cNvSpPr>
          <p:nvPr>
            <p:ph type="sldNum" sz="quarter" idx="10"/>
          </p:nvPr>
        </p:nvSpPr>
        <p:spPr>
          <a:ln/>
        </p:spPr>
        <p:txBody>
          <a:bodyPr/>
          <a:lstStyle>
            <a:lvl1pPr>
              <a:defRPr/>
            </a:lvl1pPr>
          </a:lstStyle>
          <a:p>
            <a:pPr>
              <a:defRPr/>
            </a:pPr>
            <a:fld id="{E68DA06E-1523-4216-B364-189F206CA044}"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3347602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60058"/>
            <a:ext cx="5486400" cy="307777"/>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hr-HR" noProof="0" smtClean="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302"/>
          <p:cNvSpPr>
            <a:spLocks noGrp="1" noChangeArrowheads="1"/>
          </p:cNvSpPr>
          <p:nvPr>
            <p:ph type="sldNum" sz="quarter" idx="10"/>
          </p:nvPr>
        </p:nvSpPr>
        <p:spPr>
          <a:ln/>
        </p:spPr>
        <p:txBody>
          <a:bodyPr/>
          <a:lstStyle>
            <a:lvl1pPr>
              <a:defRPr/>
            </a:lvl1pPr>
          </a:lstStyle>
          <a:p>
            <a:pPr>
              <a:defRPr/>
            </a:pPr>
            <a:fld id="{C60D6EB3-DD27-4AA9-A098-6416B71348E9}"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146950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1295055744"/>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353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2285398503"/>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02"/>
          <p:cNvSpPr>
            <a:spLocks noGrp="1" noChangeArrowheads="1"/>
          </p:cNvSpPr>
          <p:nvPr>
            <p:ph type="sldNum" sz="quarter" idx="10"/>
          </p:nvPr>
        </p:nvSpPr>
        <p:spPr>
          <a:ln/>
        </p:spPr>
        <p:txBody>
          <a:bodyPr/>
          <a:lstStyle>
            <a:lvl1pPr>
              <a:defRPr/>
            </a:lvl1pPr>
          </a:lstStyle>
          <a:p>
            <a:pPr>
              <a:defRPr/>
            </a:pPr>
            <a:fld id="{20F5D690-678B-460B-B77A-05405C66B7FB}"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1040700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0049" y="234864"/>
            <a:ext cx="615553" cy="3003007"/>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121488" y="234864"/>
            <a:ext cx="6440486" cy="30030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302"/>
          <p:cNvSpPr>
            <a:spLocks noGrp="1" noChangeArrowheads="1"/>
          </p:cNvSpPr>
          <p:nvPr>
            <p:ph type="sldNum" sz="quarter" idx="10"/>
          </p:nvPr>
        </p:nvSpPr>
        <p:spPr>
          <a:ln/>
        </p:spPr>
        <p:txBody>
          <a:bodyPr/>
          <a:lstStyle>
            <a:lvl1pPr>
              <a:defRPr/>
            </a:lvl1pPr>
          </a:lstStyle>
          <a:p>
            <a:pPr>
              <a:defRPr/>
            </a:pPr>
            <a:fld id="{AD5C4F13-1593-4C3A-95C2-C4098A0328EB}"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2490016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489" y="234864"/>
            <a:ext cx="8794113" cy="31099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482155" y="1990667"/>
            <a:ext cx="4389768" cy="1247204"/>
          </a:xfrm>
        </p:spPr>
        <p:txBody>
          <a:bodyPr/>
          <a:lstStyle/>
          <a:p>
            <a:pPr lvl="0"/>
            <a:endParaRPr lang="en-GB" noProof="0" smtClean="0"/>
          </a:p>
        </p:txBody>
      </p:sp>
      <p:sp>
        <p:nvSpPr>
          <p:cNvPr id="4" name="Rectangle 302"/>
          <p:cNvSpPr>
            <a:spLocks noGrp="1" noChangeArrowheads="1"/>
          </p:cNvSpPr>
          <p:nvPr>
            <p:ph type="sldNum" sz="quarter" idx="10"/>
          </p:nvPr>
        </p:nvSpPr>
        <p:spPr>
          <a:ln/>
        </p:spPr>
        <p:txBody>
          <a:bodyPr/>
          <a:lstStyle>
            <a:lvl1pPr>
              <a:defRPr/>
            </a:lvl1pPr>
          </a:lstStyle>
          <a:p>
            <a:pPr>
              <a:defRPr/>
            </a:pPr>
            <a:fld id="{BFC45593-4735-4321-9784-1E367024ACFE}" type="slidenum">
              <a:rPr lang="en-US">
                <a:solidFill>
                  <a:srgbClr val="FFFFFF"/>
                </a:solidFill>
              </a:rPr>
              <a:pPr>
                <a:defRPr/>
              </a:pPr>
              <a:t>‹#›</a:t>
            </a:fld>
            <a:r>
              <a:rPr lang="en-US">
                <a:solidFill>
                  <a:srgbClr val="FFFFFF"/>
                </a:solidFill>
              </a:rPr>
              <a:t> </a:t>
            </a:r>
          </a:p>
        </p:txBody>
      </p:sp>
    </p:spTree>
    <p:extLst>
      <p:ext uri="{BB962C8B-B14F-4D97-AF65-F5344CB8AC3E}">
        <p14:creationId xmlns:p14="http://schemas.microsoft.com/office/powerpoint/2010/main" val="114884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10" descr="Naslovnica 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0" name="Rectangle 2"/>
          <p:cNvSpPr>
            <a:spLocks noGrp="1" noChangeArrowheads="1"/>
          </p:cNvSpPr>
          <p:nvPr>
            <p:ph type="ctrTitle"/>
          </p:nvPr>
        </p:nvSpPr>
        <p:spPr>
          <a:xfrm>
            <a:off x="457200" y="4549775"/>
            <a:ext cx="7772400" cy="609600"/>
          </a:xfrm>
        </p:spPr>
        <p:txBody>
          <a:bodyPr/>
          <a:lstStyle>
            <a:lvl1pPr>
              <a:defRPr sz="2800">
                <a:solidFill>
                  <a:srgbClr val="376092"/>
                </a:solidFill>
              </a:defRPr>
            </a:lvl1pPr>
          </a:lstStyle>
          <a:p>
            <a:pPr lvl="0"/>
            <a:r>
              <a:rPr lang="hr-HR" noProof="0" smtClean="0"/>
              <a:t>Click to edit Master title style</a:t>
            </a:r>
          </a:p>
        </p:txBody>
      </p:sp>
      <p:sp>
        <p:nvSpPr>
          <p:cNvPr id="12291" name="Rectangle 3"/>
          <p:cNvSpPr>
            <a:spLocks noGrp="1" noChangeArrowheads="1"/>
          </p:cNvSpPr>
          <p:nvPr>
            <p:ph type="subTitle" idx="1"/>
          </p:nvPr>
        </p:nvSpPr>
        <p:spPr>
          <a:xfrm>
            <a:off x="457203" y="5159375"/>
            <a:ext cx="6913563" cy="214674"/>
          </a:xfrm>
        </p:spPr>
        <p:txBody>
          <a:bodyPr/>
          <a:lstStyle>
            <a:lvl1pPr marL="0" indent="177800">
              <a:defRPr sz="1500"/>
            </a:lvl1pPr>
          </a:lstStyle>
          <a:p>
            <a:pPr lvl="0"/>
            <a:r>
              <a:rPr lang="hr-HR" noProof="0" dirty="0" err="1" smtClean="0"/>
              <a:t>Click</a:t>
            </a:r>
            <a:r>
              <a:rPr lang="hr-HR" noProof="0" dirty="0" smtClean="0"/>
              <a:t> to edit </a:t>
            </a:r>
            <a:r>
              <a:rPr lang="hr-HR" noProof="0" dirty="0" err="1" smtClean="0"/>
              <a:t>Master</a:t>
            </a:r>
            <a:r>
              <a:rPr lang="hr-HR" noProof="0" dirty="0" smtClean="0"/>
              <a:t> </a:t>
            </a:r>
            <a:r>
              <a:rPr lang="hr-HR" noProof="0" dirty="0" err="1" smtClean="0"/>
              <a:t>subtitle</a:t>
            </a:r>
            <a:r>
              <a:rPr lang="hr-HR" noProof="0" dirty="0" smtClean="0"/>
              <a:t> style</a:t>
            </a:r>
          </a:p>
        </p:txBody>
      </p:sp>
    </p:spTree>
    <p:extLst>
      <p:ext uri="{BB962C8B-B14F-4D97-AF65-F5344CB8AC3E}">
        <p14:creationId xmlns:p14="http://schemas.microsoft.com/office/powerpoint/2010/main" val="132894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935971483"/>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455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1" name="Picture 1" descr="Naslovnica 2D.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3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0" y="4525410"/>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16962453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4113541068"/>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557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786634" name="Picture 20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11020" y="4518902"/>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315198455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1355084388"/>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660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2" name="Picture 2" descr="Naslovnica 2C.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88533" y="4513534"/>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spTree>
    <p:extLst>
      <p:ext uri="{BB962C8B-B14F-4D97-AF65-F5344CB8AC3E}">
        <p14:creationId xmlns:p14="http://schemas.microsoft.com/office/powerpoint/2010/main" val="10827105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userDrawn="1">
            <p:custDataLst>
              <p:tags r:id="rId2"/>
            </p:custDataLst>
            <p:extLst>
              <p:ext uri="{D42A27DB-BD31-4B8C-83A1-F6EECF244321}">
                <p14:modId xmlns:p14="http://schemas.microsoft.com/office/powerpoint/2010/main" val="4108409541"/>
              </p:ext>
            </p:extLst>
          </p:nvPr>
        </p:nvGraphicFramePr>
        <p:xfrm>
          <a:off x="1468" y="1592"/>
          <a:ext cx="1465" cy="1587"/>
        </p:xfrm>
        <a:graphic>
          <a:graphicData uri="http://schemas.openxmlformats.org/presentationml/2006/ole">
            <mc:AlternateContent xmlns:mc="http://schemas.openxmlformats.org/markup-compatibility/2006">
              <mc:Choice xmlns:v="urn:schemas-microsoft-com:vml" Requires="v">
                <p:oleObj spid="_x0000_s762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468" y="1592"/>
                        <a:ext cx="1465" cy="1587"/>
                      </a:xfrm>
                      <a:prstGeom prst="rect">
                        <a:avLst/>
                      </a:prstGeom>
                    </p:spPr>
                  </p:pic>
                </p:oleObj>
              </mc:Fallback>
            </mc:AlternateContent>
          </a:graphicData>
        </a:graphic>
      </p:graphicFrame>
      <p:pic>
        <p:nvPicPr>
          <p:cNvPr id="12" name="Picture 2" descr="Naslovnica 2C.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9144000" cy="635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Position Lines"/>
          <p:cNvGrpSpPr/>
          <p:nvPr/>
        </p:nvGrpSpPr>
        <p:grpSpPr>
          <a:xfrm>
            <a:off x="683769" y="6886575"/>
            <a:ext cx="446077" cy="72000"/>
            <a:chOff x="740750" y="6858000"/>
            <a:chExt cx="483250" cy="72000"/>
          </a:xfrm>
        </p:grpSpPr>
        <p:sp>
          <p:nvSpPr>
            <p:cNvPr id="44" name="Line"/>
            <p:cNvSpPr>
              <a:spLocks noChangeShapeType="1"/>
            </p:cNvSpPr>
            <p:nvPr>
              <p:custDataLst>
                <p:tags r:id="rId3"/>
              </p:custDataLst>
            </p:nvPr>
          </p:nvSpPr>
          <p:spPr bwMode="auto">
            <a:xfrm>
              <a:off x="740750" y="6858000"/>
              <a:ext cx="0" cy="72000"/>
            </a:xfrm>
            <a:prstGeom prst="line">
              <a:avLst/>
            </a:prstGeom>
            <a:noFill/>
            <a:ln w="158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sp>
          <p:nvSpPr>
            <p:cNvPr id="46" name="Line"/>
            <p:cNvSpPr>
              <a:spLocks noChangeShapeType="1"/>
            </p:cNvSpPr>
            <p:nvPr>
              <p:custDataLst>
                <p:tags r:id="rId4"/>
              </p:custDataLst>
            </p:nvPr>
          </p:nvSpPr>
          <p:spPr bwMode="auto">
            <a:xfrm>
              <a:off x="1224000" y="6858000"/>
              <a:ext cx="0" cy="72000"/>
            </a:xfrm>
            <a:prstGeom prst="line">
              <a:avLst/>
            </a:prstGeom>
            <a:noFill/>
            <a:ln w="3175" cmpd="sng">
              <a:solidFill>
                <a:schemeClr val="accent6"/>
              </a:solidFill>
              <a:round/>
              <a:headEnd/>
              <a:tailEnd/>
            </a:ln>
            <a:effectLst/>
          </p:spPr>
          <p:txBody>
            <a:bodyPr/>
            <a:lstStyle/>
            <a:p>
              <a:pPr fontAlgn="base">
                <a:spcBef>
                  <a:spcPct val="0"/>
                </a:spcBef>
                <a:spcAft>
                  <a:spcPct val="0"/>
                </a:spcAft>
              </a:pPr>
              <a:endParaRPr lang="en-US" sz="1300" b="1">
                <a:solidFill>
                  <a:srgbClr val="000000"/>
                </a:solidFill>
              </a:endParaRPr>
            </a:p>
          </p:txBody>
        </p:sp>
      </p:grpSp>
      <p:sp>
        <p:nvSpPr>
          <p:cNvPr id="50" name="Line 6"/>
          <p:cNvSpPr>
            <a:spLocks noChangeShapeType="1"/>
          </p:cNvSpPr>
          <p:nvPr/>
        </p:nvSpPr>
        <p:spPr bwMode="auto">
          <a:xfrm>
            <a:off x="0" y="4448175"/>
            <a:ext cx="9144000" cy="0"/>
          </a:xfrm>
          <a:prstGeom prst="line">
            <a:avLst/>
          </a:prstGeom>
          <a:noFill/>
          <a:ln w="15875">
            <a:solidFill>
              <a:schemeClr val="bg1"/>
            </a:solidFill>
            <a:round/>
            <a:headEnd/>
            <a:tailEnd/>
          </a:ln>
          <a:effectLst/>
        </p:spPr>
        <p:txBody>
          <a:bodyPr lIns="0" tIns="0" rIns="0" bIns="0" anchor="ctr">
            <a:spAutoFit/>
          </a:bodyPr>
          <a:lstStyle/>
          <a:p>
            <a:pPr fontAlgn="base">
              <a:spcBef>
                <a:spcPct val="0"/>
              </a:spcBef>
              <a:spcAft>
                <a:spcPct val="0"/>
              </a:spcAft>
            </a:pPr>
            <a:endParaRPr lang="en-US" sz="1300" b="1">
              <a:solidFill>
                <a:srgbClr val="000000"/>
              </a:solidFill>
            </a:endParaRPr>
          </a:p>
        </p:txBody>
      </p:sp>
      <p:sp>
        <p:nvSpPr>
          <p:cNvPr id="45" name="Title 44"/>
          <p:cNvSpPr>
            <a:spLocks noGrp="1"/>
          </p:cNvSpPr>
          <p:nvPr>
            <p:ph type="title" hasCustomPrompt="1"/>
          </p:nvPr>
        </p:nvSpPr>
        <p:spPr>
          <a:xfrm>
            <a:off x="1488533" y="4513534"/>
            <a:ext cx="6166935" cy="561601"/>
          </a:xfrm>
        </p:spPr>
        <p:txBody>
          <a:bodyPr wrap="square" bIns="216000" anchor="b" anchorCtr="0">
            <a:spAutoFit/>
          </a:bodyPr>
          <a:lstStyle>
            <a:lvl1pPr marL="561600" indent="-561600">
              <a:defRPr>
                <a:solidFill>
                  <a:schemeClr val="accent1"/>
                </a:solidFill>
              </a:defRPr>
            </a:lvl1pPr>
          </a:lstStyle>
          <a:p>
            <a:r>
              <a:rPr lang="en-US" dirty="0" smtClean="0"/>
              <a:t>A.    Click to edit text</a:t>
            </a:r>
            <a:endParaRPr lang="en-US" dirty="0"/>
          </a:p>
        </p:txBody>
      </p:sp>
      <p:sp>
        <p:nvSpPr>
          <p:cNvPr id="24" name="Text Box 10"/>
          <p:cNvSpPr txBox="1">
            <a:spLocks noChangeArrowheads="1"/>
          </p:cNvSpPr>
          <p:nvPr userDrawn="1"/>
        </p:nvSpPr>
        <p:spPr bwMode="auto">
          <a:xfrm>
            <a:off x="5134708" y="115890"/>
            <a:ext cx="3193074"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fontAlgn="base" hangingPunct="1">
              <a:spcBef>
                <a:spcPct val="50000"/>
              </a:spcBef>
              <a:spcAft>
                <a:spcPct val="0"/>
              </a:spcAft>
              <a:defRPr/>
            </a:pPr>
            <a:r>
              <a:rPr lang="hr-HR" sz="1100" b="1" dirty="0" smtClean="0">
                <a:solidFill>
                  <a:srgbClr val="000000"/>
                </a:solidFill>
              </a:rPr>
              <a:t>POSLOVNA TAJNA/BUSINESS SECRET</a:t>
            </a:r>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733795"/>
            <a:ext cx="4554415" cy="3352800"/>
          </a:xfrm>
          <a:prstGeom prst="rect">
            <a:avLst/>
          </a:prstGeom>
        </p:spPr>
      </p:pic>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554415" y="733795"/>
            <a:ext cx="4589585" cy="3352800"/>
          </a:xfrm>
          <a:prstGeom prst="rect">
            <a:avLst/>
          </a:prstGeom>
        </p:spPr>
      </p:pic>
    </p:spTree>
    <p:extLst>
      <p:ext uri="{BB962C8B-B14F-4D97-AF65-F5344CB8AC3E}">
        <p14:creationId xmlns:p14="http://schemas.microsoft.com/office/powerpoint/2010/main" val="399594712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2.wmf"/><Relationship Id="rId2" Type="http://schemas.openxmlformats.org/officeDocument/2006/relationships/slideLayout" Target="../slideLayouts/slideLayout32.xml"/><Relationship Id="rId16" Type="http://schemas.openxmlformats.org/officeDocument/2006/relationships/oleObject" Target="../embeddings/oleObject12.bin"/><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ags" Target="../tags/tag38.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vmlDrawing" Target="../drawings/vmlDrawing1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o not delete this text object!!!!_2"/>
          <p:cNvSpPr/>
          <p:nvPr/>
        </p:nvSpPr>
        <p:spPr>
          <a:xfrm>
            <a:off x="-48027" y="-85292"/>
            <a:ext cx="29908" cy="32400"/>
          </a:xfrm>
          <a:prstGeom prst="ellipse">
            <a:avLst/>
          </a:prstGeom>
          <a:solidFill>
            <a:srgbClr val="FF0000"/>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fontAlgn="base">
              <a:lnSpc>
                <a:spcPct val="93000"/>
              </a:lnSpc>
              <a:spcBef>
                <a:spcPts val="300"/>
              </a:spcBef>
              <a:spcAft>
                <a:spcPct val="0"/>
              </a:spcAft>
            </a:pPr>
            <a:r>
              <a:rPr lang="de-DE" sz="200" b="1" dirty="0">
                <a:solidFill>
                  <a:srgbClr val="FFFFFF"/>
                </a:solidFill>
                <a:latin typeface="Calibri" pitchFamily="34" charset="0"/>
                <a:cs typeface="Calibri" pitchFamily="34" charset="0"/>
              </a:rPr>
              <a:t>2</a:t>
            </a:r>
          </a:p>
        </p:txBody>
      </p:sp>
      <p:sp>
        <p:nvSpPr>
          <p:cNvPr id="3" name="Text Placeholder"/>
          <p:cNvSpPr>
            <a:spLocks noGrp="1"/>
          </p:cNvSpPr>
          <p:nvPr>
            <p:ph type="body" idx="1"/>
            <p:custDataLst>
              <p:tags r:id="rId20"/>
            </p:custDataLst>
          </p:nvPr>
        </p:nvSpPr>
        <p:spPr>
          <a:xfrm>
            <a:off x="677007" y="1933204"/>
            <a:ext cx="7879374" cy="1261371"/>
          </a:xfrm>
          <a:prstGeom prst="rect">
            <a:avLst/>
          </a:prstGeom>
        </p:spPr>
        <p:txBody>
          <a:bodyPr vert="horz" lIns="0" tIns="0" rIns="0" bIns="0" rtlCol="0">
            <a:spAutoFit/>
          </a:bodyPr>
          <a:lstStyle/>
          <a:p>
            <a:pPr lvl="0"/>
            <a:r>
              <a:rPr lang="en-US" dirty="0" smtClean="0"/>
              <a:t>Click to edit Master text styles – Level 0</a:t>
            </a:r>
          </a:p>
          <a:p>
            <a:pPr lvl="1"/>
            <a:r>
              <a:rPr lang="en-US" dirty="0" smtClean="0"/>
              <a:t>Level 1</a:t>
            </a:r>
          </a:p>
          <a:p>
            <a:pPr lvl="2"/>
            <a:r>
              <a:rPr lang="en-US" dirty="0" smtClean="0"/>
              <a:t>Level 2</a:t>
            </a:r>
          </a:p>
          <a:p>
            <a:pPr lvl="3"/>
            <a:r>
              <a:rPr lang="en-US" dirty="0" smtClean="0"/>
              <a:t>Level 3</a:t>
            </a:r>
            <a:endParaRPr lang="en-US" dirty="0"/>
          </a:p>
        </p:txBody>
      </p:sp>
      <p:sp>
        <p:nvSpPr>
          <p:cNvPr id="2" name="Title Placeholder"/>
          <p:cNvSpPr>
            <a:spLocks noGrp="1"/>
          </p:cNvSpPr>
          <p:nvPr>
            <p:ph type="title"/>
            <p:custDataLst>
              <p:tags r:id="rId21"/>
            </p:custDataLst>
          </p:nvPr>
        </p:nvSpPr>
        <p:spPr>
          <a:xfrm>
            <a:off x="677007" y="943200"/>
            <a:ext cx="7879374" cy="601062"/>
          </a:xfrm>
          <a:prstGeom prst="rect">
            <a:avLst/>
          </a:prstGeom>
        </p:spPr>
        <p:txBody>
          <a:bodyPr vert="horz" lIns="0" tIns="0" rIns="0" bIns="0" rtlCol="0" anchor="ctr" anchorCtr="0">
            <a:noAutofit/>
          </a:bodyPr>
          <a:lstStyle/>
          <a:p>
            <a:r>
              <a:rPr lang="en-US" smtClean="0"/>
              <a:t>Click to edit Master title style</a:t>
            </a:r>
            <a:endParaRPr lang="en-US" dirty="0"/>
          </a:p>
        </p:txBody>
      </p:sp>
      <p:sp>
        <p:nvSpPr>
          <p:cNvPr id="5" name="Formatted_text" hidden="1"/>
          <p:cNvSpPr txBox="1">
            <a:spLocks/>
          </p:cNvSpPr>
          <p:nvPr>
            <p:custDataLst>
              <p:tags r:id="rId22"/>
            </p:custDataLst>
          </p:nvPr>
        </p:nvSpPr>
        <p:spPr>
          <a:xfrm>
            <a:off x="681405" y="2411875"/>
            <a:ext cx="1661538" cy="1109919"/>
          </a:xfrm>
          <a:prstGeom prst="rect">
            <a:avLst/>
          </a:prstGeom>
          <a:noFill/>
          <a:ln w="9525">
            <a:noFill/>
          </a:ln>
        </p:spPr>
        <p:txBody>
          <a:bodyPr vert="horz" wrap="square" lIns="0" tIns="0" rIns="0" bIns="0" rtlCol="0">
            <a:spAutoFit/>
          </a:bodyPr>
          <a:lstStyle/>
          <a:p>
            <a:pPr fontAlgn="base">
              <a:lnSpc>
                <a:spcPct val="93000"/>
              </a:lnSpc>
              <a:spcBef>
                <a:spcPct val="0"/>
              </a:spcBef>
              <a:spcAft>
                <a:spcPct val="0"/>
              </a:spcAft>
              <a:buClr>
                <a:srgbClr val="000000"/>
              </a:buClr>
              <a:buSzPct val="100000"/>
            </a:pPr>
            <a:r>
              <a:rPr lang="de-DE" sz="1300" b="1" dirty="0">
                <a:solidFill>
                  <a:srgbClr val="000000"/>
                </a:solidFill>
                <a:cs typeface="Arial" pitchFamily="34" charset="0"/>
              </a:rPr>
              <a:t>13 Point Text: Level 0</a:t>
            </a:r>
          </a:p>
          <a:p>
            <a:pPr marL="176188" lvl="1" indent="-176188" fontAlgn="base">
              <a:lnSpc>
                <a:spcPct val="93000"/>
              </a:lnSpc>
              <a:spcBef>
                <a:spcPts val="800"/>
              </a:spcBef>
              <a:spcAft>
                <a:spcPct val="0"/>
              </a:spcAft>
              <a:buClr>
                <a:srgbClr val="000000"/>
              </a:buClr>
              <a:buSzPct val="100000"/>
              <a:buFont typeface="Arial"/>
              <a:buChar char="•"/>
            </a:pPr>
            <a:r>
              <a:rPr lang="de-DE" sz="1300" dirty="0">
                <a:solidFill>
                  <a:srgbClr val="000000"/>
                </a:solidFill>
                <a:cs typeface="Arial" pitchFamily="34" charset="0"/>
              </a:rPr>
              <a:t>Level 1</a:t>
            </a:r>
          </a:p>
          <a:p>
            <a:pPr marL="368894" lvl="2" indent="-178941" fontAlgn="base">
              <a:lnSpc>
                <a:spcPct val="93000"/>
              </a:lnSpc>
              <a:spcBef>
                <a:spcPts val="400"/>
              </a:spcBef>
              <a:spcAft>
                <a:spcPct val="0"/>
              </a:spcAft>
              <a:buClr>
                <a:srgbClr val="000000"/>
              </a:buClr>
              <a:buSzPct val="100000"/>
              <a:buFont typeface="Arial"/>
              <a:buChar char="–"/>
            </a:pPr>
            <a:r>
              <a:rPr lang="de-DE" sz="1300" dirty="0">
                <a:solidFill>
                  <a:srgbClr val="000000"/>
                </a:solidFill>
                <a:cs typeface="Arial" pitchFamily="34" charset="0"/>
              </a:rPr>
              <a:t>Level 2</a:t>
            </a:r>
          </a:p>
          <a:p>
            <a:pPr marL="534071" lvl="3" indent="-154165" fontAlgn="base">
              <a:lnSpc>
                <a:spcPct val="93000"/>
              </a:lnSpc>
              <a:spcBef>
                <a:spcPts val="200"/>
              </a:spcBef>
              <a:spcAft>
                <a:spcPct val="0"/>
              </a:spcAft>
              <a:buClr>
                <a:srgbClr val="000000"/>
              </a:buClr>
              <a:buSzPct val="100000"/>
              <a:buFont typeface="Arial"/>
              <a:buChar char="-"/>
            </a:pPr>
            <a:r>
              <a:rPr lang="de-DE" sz="1300" dirty="0">
                <a:solidFill>
                  <a:srgbClr val="000000"/>
                </a:solidFill>
                <a:cs typeface="Arial" pitchFamily="34" charset="0"/>
              </a:rPr>
              <a:t>Level 3</a:t>
            </a:r>
          </a:p>
        </p:txBody>
      </p:sp>
      <p:sp>
        <p:nvSpPr>
          <p:cNvPr id="6" name="Source" hidden="1"/>
          <p:cNvSpPr txBox="1"/>
          <p:nvPr>
            <p:custDataLst>
              <p:tags r:id="rId23"/>
            </p:custDataLst>
          </p:nvPr>
        </p:nvSpPr>
        <p:spPr>
          <a:xfrm>
            <a:off x="681407" y="6710121"/>
            <a:ext cx="644407" cy="128818"/>
          </a:xfrm>
          <a:prstGeom prst="rect">
            <a:avLst/>
          </a:prstGeom>
          <a:noFill/>
          <a:ln w="9525">
            <a:noFill/>
          </a:ln>
        </p:spPr>
        <p:txBody>
          <a:bodyPr vert="horz" wrap="none" lIns="0" tIns="0" rIns="0" bIns="0" rtlCol="0" anchor="b" anchorCtr="0">
            <a:spAutoFit/>
          </a:bodyPr>
          <a:lstStyle/>
          <a:p>
            <a:pPr marL="466725" indent="-466725" fontAlgn="base">
              <a:lnSpc>
                <a:spcPct val="93000"/>
              </a:lnSpc>
              <a:spcBef>
                <a:spcPct val="0"/>
              </a:spcBef>
              <a:spcAft>
                <a:spcPct val="0"/>
              </a:spcAft>
              <a:buClr>
                <a:srgbClr val="000000"/>
              </a:buClr>
              <a:buSzPct val="100000"/>
            </a:pPr>
            <a:r>
              <a:rPr lang="de-DE" sz="900" dirty="0">
                <a:solidFill>
                  <a:srgbClr val="FFFFFF"/>
                </a:solidFill>
                <a:cs typeface="Arial" pitchFamily="34" charset="0"/>
              </a:rPr>
              <a:t>Source:	</a:t>
            </a:r>
            <a:r>
              <a:rPr lang="de-DE" sz="900" dirty="0" err="1">
                <a:solidFill>
                  <a:srgbClr val="FFFFFF"/>
                </a:solidFill>
                <a:cs typeface="Arial" pitchFamily="34" charset="0"/>
              </a:rPr>
              <a:t>xxx</a:t>
            </a:r>
            <a:endParaRPr lang="de-DE" sz="900" dirty="0">
              <a:solidFill>
                <a:srgbClr val="FFFFFF"/>
              </a:solidFill>
              <a:cs typeface="Arial" pitchFamily="34" charset="0"/>
            </a:endParaRPr>
          </a:p>
        </p:txBody>
      </p:sp>
      <p:sp>
        <p:nvSpPr>
          <p:cNvPr id="7" name="Notes" hidden="1"/>
          <p:cNvSpPr txBox="1"/>
          <p:nvPr>
            <p:custDataLst>
              <p:tags r:id="rId24"/>
            </p:custDataLst>
          </p:nvPr>
        </p:nvSpPr>
        <p:spPr>
          <a:xfrm>
            <a:off x="681406" y="6417474"/>
            <a:ext cx="355867" cy="143116"/>
          </a:xfrm>
          <a:prstGeom prst="rect">
            <a:avLst/>
          </a:prstGeom>
          <a:noFill/>
          <a:ln w="9525">
            <a:noFill/>
          </a:ln>
        </p:spPr>
        <p:txBody>
          <a:bodyPr vert="horz" wrap="none" lIns="0" tIns="0" rIns="0" bIns="0" rtlCol="0" anchor="b" anchorCtr="0">
            <a:spAutoFit/>
          </a:bodyPr>
          <a:lstStyle/>
          <a:p>
            <a:pPr marL="161925" indent="-161925" fontAlgn="base">
              <a:lnSpc>
                <a:spcPct val="93000"/>
              </a:lnSpc>
              <a:spcBef>
                <a:spcPct val="0"/>
              </a:spcBef>
              <a:spcAft>
                <a:spcPct val="0"/>
              </a:spcAft>
              <a:buClr>
                <a:srgbClr val="000000"/>
              </a:buClr>
              <a:buSzPct val="100000"/>
            </a:pPr>
            <a:r>
              <a:rPr lang="de-DE" sz="1000" dirty="0">
                <a:solidFill>
                  <a:srgbClr val="000000"/>
                </a:solidFill>
                <a:cs typeface="Arial" pitchFamily="34" charset="0"/>
              </a:rPr>
              <a:t>1)	</a:t>
            </a:r>
            <a:r>
              <a:rPr lang="de-DE" sz="1000" dirty="0" err="1">
                <a:solidFill>
                  <a:srgbClr val="000000"/>
                </a:solidFill>
                <a:cs typeface="Arial" pitchFamily="34" charset="0"/>
              </a:rPr>
              <a:t>xxx</a:t>
            </a:r>
            <a:endParaRPr lang="de-DE" sz="1000" dirty="0">
              <a:solidFill>
                <a:srgbClr val="000000"/>
              </a:solidFill>
              <a:cs typeface="Arial" pitchFamily="34" charset="0"/>
            </a:endParaRPr>
          </a:p>
        </p:txBody>
      </p:sp>
      <p:grpSp>
        <p:nvGrpSpPr>
          <p:cNvPr id="4" name="Legend" hidden="1"/>
          <p:cNvGrpSpPr/>
          <p:nvPr>
            <p:custDataLst>
              <p:tags r:id="rId25"/>
            </p:custDataLst>
          </p:nvPr>
        </p:nvGrpSpPr>
        <p:grpSpPr>
          <a:xfrm>
            <a:off x="681408" y="6197440"/>
            <a:ext cx="698685" cy="144622"/>
            <a:chOff x="736600" y="6159340"/>
            <a:chExt cx="756909" cy="144622"/>
          </a:xfrm>
        </p:grpSpPr>
        <p:sp>
          <p:nvSpPr>
            <p:cNvPr id="9" name="LegendIcon"/>
            <p:cNvSpPr/>
            <p:nvPr/>
          </p:nvSpPr>
          <p:spPr>
            <a:xfrm>
              <a:off x="736600" y="6159500"/>
              <a:ext cx="215900" cy="144462"/>
            </a:xfrm>
            <a:prstGeom prst="rect">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3000"/>
                </a:lnSpc>
                <a:spcBef>
                  <a:spcPct val="0"/>
                </a:spcBef>
                <a:spcAft>
                  <a:spcPct val="0"/>
                </a:spcAft>
              </a:pPr>
              <a:endParaRPr lang="de-DE" sz="1300" dirty="0">
                <a:solidFill>
                  <a:srgbClr val="000000"/>
                </a:solidFill>
                <a:cs typeface="Arial" pitchFamily="34" charset="0"/>
              </a:endParaRPr>
            </a:p>
          </p:txBody>
        </p:sp>
        <p:sp>
          <p:nvSpPr>
            <p:cNvPr id="10" name="LegendText"/>
            <p:cNvSpPr txBox="1"/>
            <p:nvPr/>
          </p:nvSpPr>
          <p:spPr>
            <a:xfrm>
              <a:off x="1035050" y="6159340"/>
              <a:ext cx="458459" cy="143116"/>
            </a:xfrm>
            <a:prstGeom prst="rect">
              <a:avLst/>
            </a:prstGeom>
            <a:noFill/>
            <a:ln w="9525">
              <a:noFill/>
            </a:ln>
          </p:spPr>
          <p:txBody>
            <a:bodyPr vert="horz" wrap="none" lIns="0" tIns="0" rIns="0" bIns="0" rtlCol="0" anchor="t" anchorCtr="0">
              <a:spAutoFit/>
            </a:bodyPr>
            <a:lstStyle/>
            <a:p>
              <a:pPr fontAlgn="base">
                <a:lnSpc>
                  <a:spcPct val="93000"/>
                </a:lnSpc>
                <a:spcBef>
                  <a:spcPct val="0"/>
                </a:spcBef>
                <a:spcAft>
                  <a:spcPct val="0"/>
                </a:spcAft>
                <a:buClr>
                  <a:srgbClr val="000000"/>
                </a:buClr>
                <a:buSzPct val="100000"/>
              </a:pPr>
              <a:r>
                <a:rPr lang="de-DE" sz="1000" dirty="0">
                  <a:solidFill>
                    <a:srgbClr val="000000"/>
                  </a:solidFill>
                  <a:cs typeface="Arial" pitchFamily="34" charset="0"/>
                </a:rPr>
                <a:t>Legend</a:t>
              </a:r>
            </a:p>
          </p:txBody>
        </p:sp>
      </p:grpSp>
      <p:sp>
        <p:nvSpPr>
          <p:cNvPr id="11" name="Subtitle" hidden="1"/>
          <p:cNvSpPr txBox="1">
            <a:spLocks/>
          </p:cNvSpPr>
          <p:nvPr>
            <p:custDataLst>
              <p:tags r:id="rId26"/>
            </p:custDataLst>
          </p:nvPr>
        </p:nvSpPr>
        <p:spPr>
          <a:xfrm>
            <a:off x="681408" y="1940725"/>
            <a:ext cx="7874617" cy="243272"/>
          </a:xfrm>
          <a:prstGeom prst="rect">
            <a:avLst/>
          </a:prstGeom>
          <a:noFill/>
          <a:ln w="9525">
            <a:noFill/>
          </a:ln>
        </p:spPr>
        <p:txBody>
          <a:bodyPr vert="horz" wrap="square" lIns="0" tIns="0" rIns="0" bIns="0" rtlCol="0">
            <a:spAutoFit/>
          </a:bodyPr>
          <a:lstStyle/>
          <a:p>
            <a:pPr fontAlgn="base">
              <a:lnSpc>
                <a:spcPct val="93000"/>
              </a:lnSpc>
              <a:spcBef>
                <a:spcPct val="0"/>
              </a:spcBef>
              <a:spcAft>
                <a:spcPct val="0"/>
              </a:spcAft>
              <a:buClr>
                <a:srgbClr val="000000"/>
              </a:buClr>
              <a:buSzPct val="100000"/>
            </a:pPr>
            <a:r>
              <a:rPr lang="de-DE" sz="1700" dirty="0" err="1">
                <a:solidFill>
                  <a:srgbClr val="000000"/>
                </a:solidFill>
                <a:cs typeface="Arial" pitchFamily="34" charset="0"/>
              </a:rPr>
              <a:t>Subtitle</a:t>
            </a:r>
            <a:endParaRPr lang="de-DE" sz="1700" dirty="0">
              <a:solidFill>
                <a:srgbClr val="000000"/>
              </a:solidFill>
              <a:cs typeface="Arial" pitchFamily="34" charset="0"/>
            </a:endParaRPr>
          </a:p>
        </p:txBody>
      </p:sp>
      <p:grpSp>
        <p:nvGrpSpPr>
          <p:cNvPr id="8" name="Drawing grid" hidden="1"/>
          <p:cNvGrpSpPr/>
          <p:nvPr/>
        </p:nvGrpSpPr>
        <p:grpSpPr>
          <a:xfrm>
            <a:off x="0" y="0"/>
            <a:ext cx="9144000" cy="6858000"/>
            <a:chOff x="0" y="0"/>
            <a:chExt cx="9906000" cy="6858000"/>
          </a:xfrm>
        </p:grpSpPr>
        <p:cxnSp>
          <p:nvCxnSpPr>
            <p:cNvPr id="14" name="!!!Do not delete!!!" hidden="1"/>
            <p:cNvCxnSpPr/>
            <p:nvPr/>
          </p:nvCxnSpPr>
          <p:spPr>
            <a:xfrm>
              <a:off x="0" y="1931986"/>
              <a:ext cx="9271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5" name="!!!Do not delete!!!" hidden="1"/>
            <p:cNvCxnSpPr/>
            <p:nvPr/>
          </p:nvCxnSpPr>
          <p:spPr>
            <a:xfrm>
              <a:off x="0" y="64166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6" name="!!!Do not delete!!!" hidden="1"/>
            <p:cNvCxnSpPr/>
            <p:nvPr/>
          </p:nvCxnSpPr>
          <p:spPr>
            <a:xfrm>
              <a:off x="0" y="5056187"/>
              <a:ext cx="7366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7" name="!!!Do not delete!!!" hidden="1"/>
            <p:cNvCxnSpPr/>
            <p:nvPr/>
          </p:nvCxnSpPr>
          <p:spPr>
            <a:xfrm>
              <a:off x="0" y="944743"/>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8" name="!!!Do not delete!!!" hidden="1"/>
            <p:cNvCxnSpPr/>
            <p:nvPr/>
          </p:nvCxnSpPr>
          <p:spPr>
            <a:xfrm>
              <a:off x="0" y="554037"/>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19" name="!!!Do not delete!!!" hidden="1"/>
            <p:cNvCxnSpPr/>
            <p:nvPr/>
          </p:nvCxnSpPr>
          <p:spPr>
            <a:xfrm>
              <a:off x="0" y="280986"/>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0" name="!!!Do not delete!!!" hidden="1"/>
            <p:cNvCxnSpPr/>
            <p:nvPr/>
          </p:nvCxnSpPr>
          <p:spPr>
            <a:xfrm>
              <a:off x="9271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1" name="!!!Do not delete!!!" hidden="1"/>
            <p:cNvCxnSpPr/>
            <p:nvPr/>
          </p:nvCxnSpPr>
          <p:spPr>
            <a:xfrm>
              <a:off x="812800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2" name="!!!Do not delete!!!" hidden="1"/>
            <p:cNvCxnSpPr/>
            <p:nvPr/>
          </p:nvCxnSpPr>
          <p:spPr>
            <a:xfrm>
              <a:off x="7740650"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3" name="!!!Do not delete!!!" hidden="1"/>
            <p:cNvCxnSpPr/>
            <p:nvPr/>
          </p:nvCxnSpPr>
          <p:spPr>
            <a:xfrm>
              <a:off x="1347787" y="0"/>
              <a:ext cx="0" cy="7493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4" name="!!!Do not delete!!!" hidden="1"/>
            <p:cNvCxnSpPr/>
            <p:nvPr/>
          </p:nvCxnSpPr>
          <p:spPr>
            <a:xfrm>
              <a:off x="738000" y="0"/>
              <a:ext cx="0" cy="685800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5" name="!!!Do not delete!!!" hidden="1"/>
            <p:cNvCxnSpPr/>
            <p:nvPr/>
          </p:nvCxnSpPr>
          <p:spPr>
            <a:xfrm>
              <a:off x="0" y="6708775"/>
              <a:ext cx="9906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6" name="!!!Do not delete!!!" hidden="1"/>
            <p:cNvCxnSpPr/>
            <p:nvPr/>
          </p:nvCxnSpPr>
          <p:spPr>
            <a:xfrm>
              <a:off x="0" y="757767"/>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cxnSp>
          <p:nvCxnSpPr>
            <p:cNvPr id="27" name="!!!Do not delete!!!" hidden="1"/>
            <p:cNvCxnSpPr/>
            <p:nvPr/>
          </p:nvCxnSpPr>
          <p:spPr>
            <a:xfrm>
              <a:off x="0" y="1718032"/>
              <a:ext cx="108000" cy="0"/>
            </a:xfrm>
            <a:prstGeom prst="line">
              <a:avLst/>
            </a:prstGeom>
            <a:ln w="3175" cap="sq">
              <a:solidFill>
                <a:srgbClr val="C00000"/>
              </a:solidFill>
              <a:prstDash val="dot"/>
            </a:ln>
            <a:effectLst/>
          </p:spPr>
          <p:style>
            <a:lnRef idx="1">
              <a:schemeClr val="accent1"/>
            </a:lnRef>
            <a:fillRef idx="0">
              <a:schemeClr val="accent1"/>
            </a:fillRef>
            <a:effectRef idx="0">
              <a:schemeClr val="accent1"/>
            </a:effectRef>
            <a:fontRef idx="minor">
              <a:schemeClr val="tx1"/>
            </a:fontRef>
          </p:style>
        </p:cxnSp>
      </p:grpSp>
      <p:sp>
        <p:nvSpPr>
          <p:cNvPr id="33" name="Slide Number"/>
          <p:cNvSpPr txBox="1">
            <a:spLocks noChangeArrowheads="1"/>
          </p:cNvSpPr>
          <p:nvPr>
            <p:custDataLst>
              <p:tags r:id="rId27"/>
            </p:custDataLst>
          </p:nvPr>
        </p:nvSpPr>
        <p:spPr bwMode="auto">
          <a:xfrm>
            <a:off x="8663354" y="6718300"/>
            <a:ext cx="153888" cy="15388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fontAlgn="base">
              <a:spcBef>
                <a:spcPct val="0"/>
              </a:spcBef>
              <a:spcAft>
                <a:spcPct val="0"/>
              </a:spcAft>
              <a:defRPr/>
            </a:pPr>
            <a:fld id="{7AA7B471-74A3-4F5F-8955-6C99E2375CAC}" type="slidenum">
              <a:rPr lang="en-US" sz="1000" b="1">
                <a:solidFill>
                  <a:srgbClr val="000000"/>
                </a:solidFill>
                <a:latin typeface="Calibri" pitchFamily="34" charset="0"/>
                <a:cs typeface="Calibri" pitchFamily="34" charset="0"/>
              </a:rPr>
              <a:pPr fontAlgn="base">
                <a:spcBef>
                  <a:spcPct val="0"/>
                </a:spcBef>
                <a:spcAft>
                  <a:spcPct val="0"/>
                </a:spcAft>
                <a:defRPr/>
              </a:pPr>
              <a:t>‹#›</a:t>
            </a:fld>
            <a:endParaRPr lang="en-US" sz="1000" b="1" dirty="0">
              <a:solidFill>
                <a:srgbClr val="000000"/>
              </a:solidFill>
              <a:latin typeface="Calibri" pitchFamily="34" charset="0"/>
              <a:cs typeface="Calibri" pitchFamily="34" charset="0"/>
            </a:endParaRPr>
          </a:p>
        </p:txBody>
      </p:sp>
      <p:sp>
        <p:nvSpPr>
          <p:cNvPr id="37" name="Slide Number Line"/>
          <p:cNvSpPr>
            <a:spLocks noChangeShapeType="1"/>
          </p:cNvSpPr>
          <p:nvPr>
            <p:custDataLst>
              <p:tags r:id="rId28"/>
            </p:custDataLst>
          </p:nvPr>
        </p:nvSpPr>
        <p:spPr bwMode="auto">
          <a:xfrm>
            <a:off x="8532693" y="6734180"/>
            <a:ext cx="0" cy="123825"/>
          </a:xfrm>
          <a:prstGeom prst="line">
            <a:avLst/>
          </a:prstGeom>
          <a:noFill/>
          <a:ln w="9525">
            <a:solidFill>
              <a:schemeClr val="tx1"/>
            </a:solidFill>
            <a:round/>
            <a:headEnd/>
            <a:tailEnd/>
          </a:ln>
          <a:effectLst/>
        </p:spPr>
        <p:txBody>
          <a:bodyPr wrap="none" lIns="0" tIns="0" rIns="0" bIns="0" anchor="ctr">
            <a:spAutoFit/>
          </a:bodyPr>
          <a:lstStyle/>
          <a:p>
            <a:pPr fontAlgn="base">
              <a:spcBef>
                <a:spcPct val="0"/>
              </a:spcBef>
              <a:spcAft>
                <a:spcPct val="0"/>
              </a:spcAft>
              <a:defRPr/>
            </a:pPr>
            <a:endParaRPr lang="en-US" sz="1300"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644486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9" r:id="rId16"/>
    <p:sldLayoutId id="2147483690" r:id="rId17"/>
    <p:sldLayoutId id="2147483691" r:id="rId18"/>
  </p:sldLayoutIdLst>
  <p:hf hdr="0" dt="0"/>
  <p:txStyles>
    <p:titleStyle>
      <a:lvl1pPr algn="l" defTabSz="914400" rtl="0" eaLnBrk="1" latinLnBrk="0" hangingPunct="1">
        <a:lnSpc>
          <a:spcPct val="93000"/>
        </a:lnSpc>
        <a:spcBef>
          <a:spcPct val="0"/>
        </a:spcBef>
        <a:buNone/>
        <a:defRPr sz="2400" b="1" kern="1200">
          <a:solidFill>
            <a:schemeClr val="bg1"/>
          </a:solidFill>
          <a:latin typeface="Calibri" pitchFamily="34" charset="0"/>
          <a:ea typeface="+mj-ea"/>
          <a:cs typeface="Calibri" pitchFamily="34" charset="0"/>
        </a:defRPr>
      </a:lvl1pPr>
    </p:titleStyle>
    <p:bodyStyle>
      <a:lvl1pPr marL="0" indent="0" algn="l" defTabSz="914400" rtl="0" eaLnBrk="1" latinLnBrk="0" hangingPunct="1">
        <a:lnSpc>
          <a:spcPct val="93000"/>
        </a:lnSpc>
        <a:spcBef>
          <a:spcPts val="0"/>
        </a:spcBef>
        <a:buFont typeface="Arial" pitchFamily="34" charset="0"/>
        <a:buNone/>
        <a:defRPr sz="1800" b="1" kern="1200">
          <a:solidFill>
            <a:schemeClr val="tx1"/>
          </a:solidFill>
          <a:latin typeface="Calibri" pitchFamily="34" charset="0"/>
          <a:ea typeface="+mn-ea"/>
          <a:cs typeface="Calibri" pitchFamily="34" charset="0"/>
        </a:defRPr>
      </a:lvl1pPr>
      <a:lvl2pPr marL="230400" indent="-230400" algn="l" defTabSz="914400" rtl="0" eaLnBrk="1" latinLnBrk="0" hangingPunct="1">
        <a:lnSpc>
          <a:spcPct val="93000"/>
        </a:lnSpc>
        <a:spcBef>
          <a:spcPts val="1200"/>
        </a:spcBef>
        <a:buFont typeface="Arial" pitchFamily="34" charset="0"/>
        <a:buChar char="•"/>
        <a:defRPr sz="1800" kern="1200">
          <a:solidFill>
            <a:schemeClr val="tx1"/>
          </a:solidFill>
          <a:latin typeface="Calibri" pitchFamily="34" charset="0"/>
          <a:ea typeface="+mn-ea"/>
          <a:cs typeface="Calibri" pitchFamily="34" charset="0"/>
        </a:defRPr>
      </a:lvl2pPr>
      <a:lvl3pPr marL="482400" indent="-234000" algn="l" defTabSz="914400" rtl="0" eaLnBrk="1" latinLnBrk="0" hangingPunct="1">
        <a:lnSpc>
          <a:spcPct val="93000"/>
        </a:lnSpc>
        <a:spcBef>
          <a:spcPts val="400"/>
        </a:spcBef>
        <a:buFont typeface="Arial" pitchFamily="34" charset="0"/>
        <a:buChar char="–"/>
        <a:defRPr sz="1800" kern="1200">
          <a:solidFill>
            <a:schemeClr val="tx1"/>
          </a:solidFill>
          <a:latin typeface="Calibri" pitchFamily="34" charset="0"/>
          <a:ea typeface="+mn-ea"/>
          <a:cs typeface="Calibri" pitchFamily="34" charset="0"/>
        </a:defRPr>
      </a:lvl3pPr>
      <a:lvl4pPr marL="698400" indent="-201600" algn="l" defTabSz="914400" rtl="0" eaLnBrk="1" latinLnBrk="0" hangingPunct="1">
        <a:lnSpc>
          <a:spcPct val="93000"/>
        </a:lnSpc>
        <a:spcBef>
          <a:spcPts val="200"/>
        </a:spcBef>
        <a:buFont typeface="Arial" pitchFamily="34" charset="0"/>
        <a:buChar char="-"/>
        <a:defRPr sz="1800" kern="1200">
          <a:solidFill>
            <a:schemeClr val="tx1"/>
          </a:solidFill>
          <a:latin typeface="Calibri" pitchFamily="34" charset="0"/>
          <a:ea typeface="+mn-ea"/>
          <a:cs typeface="Calibri" pitchFamily="34" charset="0"/>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Zaglavlje master 1.jpg"/>
          <p:cNvPicPr>
            <a:picLocks noChangeAspect="1"/>
          </p:cNvPicPr>
          <p:nvPr/>
        </p:nvPicPr>
        <p:blipFill>
          <a:blip r:embed="rId14"/>
          <a:srcRect/>
          <a:stretch>
            <a:fillRect/>
          </a:stretch>
        </p:blipFill>
        <p:spPr bwMode="auto">
          <a:xfrm>
            <a:off x="0" y="0"/>
            <a:ext cx="9144000" cy="1200150"/>
          </a:xfrm>
          <a:prstGeom prst="rect">
            <a:avLst/>
          </a:prstGeom>
          <a:noFill/>
          <a:ln w="9525">
            <a:noFill/>
            <a:miter lim="800000"/>
            <a:headEnd/>
            <a:tailEnd/>
          </a:ln>
        </p:spPr>
      </p:pic>
      <p:sp>
        <p:nvSpPr>
          <p:cNvPr id="1027" name="Rectangle 8"/>
          <p:cNvSpPr>
            <a:spLocks noGrp="1" noChangeArrowheads="1"/>
          </p:cNvSpPr>
          <p:nvPr>
            <p:ph type="title"/>
          </p:nvPr>
        </p:nvSpPr>
        <p:spPr bwMode="auto">
          <a:xfrm>
            <a:off x="457200" y="144463"/>
            <a:ext cx="762000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8" name="Rectangle 9"/>
          <p:cNvSpPr>
            <a:spLocks noGrp="1" noChangeArrowheads="1"/>
          </p:cNvSpPr>
          <p:nvPr>
            <p:ph type="body" idx="1"/>
          </p:nvPr>
        </p:nvSpPr>
        <p:spPr bwMode="auto">
          <a:xfrm>
            <a:off x="276225" y="1200150"/>
            <a:ext cx="8461375" cy="4926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Tree>
    <p:extLst>
      <p:ext uri="{BB962C8B-B14F-4D97-AF65-F5344CB8AC3E}">
        <p14:creationId xmlns:p14="http://schemas.microsoft.com/office/powerpoint/2010/main" val="1904747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cs typeface="Arial" charset="0"/>
        </a:defRPr>
      </a:lvl2pPr>
      <a:lvl3pPr algn="l" rtl="0" eaLnBrk="0" fontAlgn="base" hangingPunct="0">
        <a:spcBef>
          <a:spcPct val="0"/>
        </a:spcBef>
        <a:spcAft>
          <a:spcPct val="0"/>
        </a:spcAft>
        <a:defRPr sz="2000" b="1">
          <a:solidFill>
            <a:schemeClr val="bg1"/>
          </a:solidFill>
          <a:latin typeface="Arial" charset="0"/>
          <a:cs typeface="Arial" charset="0"/>
        </a:defRPr>
      </a:lvl3pPr>
      <a:lvl4pPr algn="l" rtl="0" eaLnBrk="0" fontAlgn="base" hangingPunct="0">
        <a:spcBef>
          <a:spcPct val="0"/>
        </a:spcBef>
        <a:spcAft>
          <a:spcPct val="0"/>
        </a:spcAft>
        <a:defRPr sz="2000" b="1">
          <a:solidFill>
            <a:schemeClr val="bg1"/>
          </a:solidFill>
          <a:latin typeface="Arial" charset="0"/>
          <a:cs typeface="Arial" charset="0"/>
        </a:defRPr>
      </a:lvl4pPr>
      <a:lvl5pPr algn="l" rtl="0" eaLnBrk="0" fontAlgn="base" hangingPunct="0">
        <a:spcBef>
          <a:spcPct val="0"/>
        </a:spcBef>
        <a:spcAft>
          <a:spcPct val="0"/>
        </a:spcAft>
        <a:defRPr sz="2000" b="1">
          <a:solidFill>
            <a:schemeClr val="bg1"/>
          </a:solidFill>
          <a:latin typeface="Arial" charset="0"/>
          <a:cs typeface="Arial" charset="0"/>
        </a:defRPr>
      </a:lvl5pPr>
      <a:lvl6pPr marL="457200" algn="l" rtl="0" fontAlgn="base">
        <a:spcBef>
          <a:spcPct val="0"/>
        </a:spcBef>
        <a:spcAft>
          <a:spcPct val="0"/>
        </a:spcAft>
        <a:defRPr sz="2000" b="1">
          <a:solidFill>
            <a:schemeClr val="bg1"/>
          </a:solidFill>
          <a:latin typeface="Arial" charset="0"/>
          <a:cs typeface="Arial" charset="0"/>
        </a:defRPr>
      </a:lvl6pPr>
      <a:lvl7pPr marL="914400" algn="l" rtl="0" fontAlgn="base">
        <a:spcBef>
          <a:spcPct val="0"/>
        </a:spcBef>
        <a:spcAft>
          <a:spcPct val="0"/>
        </a:spcAft>
        <a:defRPr sz="2000" b="1">
          <a:solidFill>
            <a:schemeClr val="bg1"/>
          </a:solidFill>
          <a:latin typeface="Arial" charset="0"/>
          <a:cs typeface="Arial" charset="0"/>
        </a:defRPr>
      </a:lvl7pPr>
      <a:lvl8pPr marL="1371600" algn="l" rtl="0" fontAlgn="base">
        <a:spcBef>
          <a:spcPct val="0"/>
        </a:spcBef>
        <a:spcAft>
          <a:spcPct val="0"/>
        </a:spcAft>
        <a:defRPr sz="2000" b="1">
          <a:solidFill>
            <a:schemeClr val="bg1"/>
          </a:solidFill>
          <a:latin typeface="Arial" charset="0"/>
          <a:cs typeface="Arial" charset="0"/>
        </a:defRPr>
      </a:lvl8pPr>
      <a:lvl9pPr marL="1828800" algn="l" rtl="0" fontAlgn="base">
        <a:spcBef>
          <a:spcPct val="0"/>
        </a:spcBef>
        <a:spcAft>
          <a:spcPct val="0"/>
        </a:spcAft>
        <a:defRPr sz="2000" b="1">
          <a:solidFill>
            <a:schemeClr val="bg1"/>
          </a:solidFill>
          <a:latin typeface="Arial" charset="0"/>
          <a:cs typeface="Arial" charset="0"/>
        </a:defRPr>
      </a:lvl9pPr>
    </p:titleStyle>
    <p:bodyStyle>
      <a:lvl1pPr marL="342900" indent="-165100" algn="l" rtl="0" eaLnBrk="0" fontAlgn="base" hangingPunct="0">
        <a:lnSpc>
          <a:spcPct val="140000"/>
        </a:lnSpc>
        <a:spcBef>
          <a:spcPct val="20000"/>
        </a:spcBef>
        <a:spcAft>
          <a:spcPct val="0"/>
        </a:spcAft>
        <a:buSzPct val="110000"/>
        <a:buChar char="•"/>
        <a:defRPr sz="1400">
          <a:solidFill>
            <a:schemeClr val="tx1"/>
          </a:solidFill>
          <a:latin typeface="+mn-lt"/>
          <a:ea typeface="+mn-ea"/>
          <a:cs typeface="+mn-cs"/>
        </a:defRPr>
      </a:lvl1pPr>
      <a:lvl2pPr marL="808038" indent="-185738" algn="l" rtl="0" eaLnBrk="0" fontAlgn="base" hangingPunct="0">
        <a:lnSpc>
          <a:spcPct val="140000"/>
        </a:lnSpc>
        <a:spcBef>
          <a:spcPct val="20000"/>
        </a:spcBef>
        <a:spcAft>
          <a:spcPct val="0"/>
        </a:spcAft>
        <a:buChar char="–"/>
        <a:defRPr sz="1400">
          <a:solidFill>
            <a:schemeClr val="tx1"/>
          </a:solidFill>
          <a:latin typeface="+mn-lt"/>
          <a:cs typeface="+mn-cs"/>
        </a:defRPr>
      </a:lvl2pPr>
      <a:lvl3pPr marL="1216025" indent="-136525" algn="l" rtl="0" eaLnBrk="0" fontAlgn="base" hangingPunct="0">
        <a:lnSpc>
          <a:spcPct val="140000"/>
        </a:lnSpc>
        <a:spcBef>
          <a:spcPct val="20000"/>
        </a:spcBef>
        <a:spcAft>
          <a:spcPct val="0"/>
        </a:spcAft>
        <a:buChar char="•"/>
        <a:defRPr sz="1400">
          <a:solidFill>
            <a:schemeClr val="tx1"/>
          </a:solidFill>
          <a:latin typeface="+mn-lt"/>
          <a:cs typeface="+mn-cs"/>
        </a:defRPr>
      </a:lvl3pPr>
      <a:lvl4pPr marL="1611313" indent="-188913" algn="l" rtl="0" eaLnBrk="0" fontAlgn="base" hangingPunct="0">
        <a:lnSpc>
          <a:spcPct val="140000"/>
        </a:lnSpc>
        <a:spcBef>
          <a:spcPct val="20000"/>
        </a:spcBef>
        <a:spcAft>
          <a:spcPct val="0"/>
        </a:spcAft>
        <a:buChar char="–"/>
        <a:defRPr sz="1400">
          <a:solidFill>
            <a:schemeClr val="tx1"/>
          </a:solidFill>
          <a:latin typeface="+mn-lt"/>
          <a:cs typeface="+mn-cs"/>
        </a:defRPr>
      </a:lvl4pPr>
      <a:lvl5pPr marL="2057400" indent="-177800" algn="l" rtl="0" eaLnBrk="0" fontAlgn="base" hangingPunct="0">
        <a:lnSpc>
          <a:spcPct val="140000"/>
        </a:lnSpc>
        <a:spcBef>
          <a:spcPct val="20000"/>
        </a:spcBef>
        <a:spcAft>
          <a:spcPct val="0"/>
        </a:spcAft>
        <a:buChar char="»"/>
        <a:defRPr sz="1400">
          <a:solidFill>
            <a:schemeClr val="tx1"/>
          </a:solidFill>
          <a:latin typeface="+mn-lt"/>
          <a:cs typeface="+mn-cs"/>
        </a:defRPr>
      </a:lvl5pPr>
      <a:lvl6pPr marL="2514600" indent="-177800" algn="l" rtl="0" fontAlgn="base">
        <a:lnSpc>
          <a:spcPct val="140000"/>
        </a:lnSpc>
        <a:spcBef>
          <a:spcPct val="20000"/>
        </a:spcBef>
        <a:spcAft>
          <a:spcPct val="0"/>
        </a:spcAft>
        <a:buChar char="»"/>
        <a:defRPr sz="1400">
          <a:solidFill>
            <a:schemeClr val="tx1"/>
          </a:solidFill>
          <a:latin typeface="+mn-lt"/>
          <a:cs typeface="+mn-cs"/>
        </a:defRPr>
      </a:lvl6pPr>
      <a:lvl7pPr marL="2971800" indent="-177800" algn="l" rtl="0" fontAlgn="base">
        <a:lnSpc>
          <a:spcPct val="140000"/>
        </a:lnSpc>
        <a:spcBef>
          <a:spcPct val="20000"/>
        </a:spcBef>
        <a:spcAft>
          <a:spcPct val="0"/>
        </a:spcAft>
        <a:buChar char="»"/>
        <a:defRPr sz="1400">
          <a:solidFill>
            <a:schemeClr val="tx1"/>
          </a:solidFill>
          <a:latin typeface="+mn-lt"/>
          <a:cs typeface="+mn-cs"/>
        </a:defRPr>
      </a:lvl7pPr>
      <a:lvl8pPr marL="3429000" indent="-177800" algn="l" rtl="0" fontAlgn="base">
        <a:lnSpc>
          <a:spcPct val="140000"/>
        </a:lnSpc>
        <a:spcBef>
          <a:spcPct val="20000"/>
        </a:spcBef>
        <a:spcAft>
          <a:spcPct val="0"/>
        </a:spcAft>
        <a:buChar char="»"/>
        <a:defRPr sz="1400">
          <a:solidFill>
            <a:schemeClr val="tx1"/>
          </a:solidFill>
          <a:latin typeface="+mn-lt"/>
          <a:cs typeface="+mn-cs"/>
        </a:defRPr>
      </a:lvl8pPr>
      <a:lvl9pPr marL="3886200" indent="-177800" algn="l" rtl="0" fontAlgn="base">
        <a:lnSpc>
          <a:spcPct val="140000"/>
        </a:lnSpc>
        <a:spcBef>
          <a:spcPct val="20000"/>
        </a:spcBef>
        <a:spcAft>
          <a:spcPct val="0"/>
        </a:spcAft>
        <a:buChar char="»"/>
        <a:defRPr sz="1400">
          <a:solidFill>
            <a:schemeClr val="tx1"/>
          </a:solidFill>
          <a:latin typeface="+mn-lt"/>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13"/>
          <p:cNvSpPr>
            <a:spLocks noChangeArrowheads="1"/>
          </p:cNvSpPr>
          <p:nvPr userDrawn="1">
            <p:custDataLst>
              <p:tags r:id="rId15"/>
            </p:custDataLst>
          </p:nvPr>
        </p:nvSpPr>
        <p:spPr bwMode="auto">
          <a:xfrm>
            <a:off x="0" y="6373697"/>
            <a:ext cx="9144000" cy="494022"/>
          </a:xfrm>
          <a:prstGeom prst="rect">
            <a:avLst/>
          </a:prstGeom>
          <a:solidFill>
            <a:srgbClr val="003F8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fontAlgn="base">
              <a:spcBef>
                <a:spcPct val="0"/>
              </a:spcBef>
              <a:spcAft>
                <a:spcPct val="0"/>
              </a:spcAft>
            </a:pPr>
            <a:endParaRPr lang="hr-HR" smtClean="0">
              <a:solidFill>
                <a:srgbClr val="FFFFFF"/>
              </a:solidFill>
              <a:latin typeface="Arial" pitchFamily="34" charset="0"/>
            </a:endParaRPr>
          </a:p>
        </p:txBody>
      </p:sp>
      <p:sp>
        <p:nvSpPr>
          <p:cNvPr id="1027" name="McK 2. Slide Title"/>
          <p:cNvSpPr>
            <a:spLocks noGrp="1" noChangeArrowheads="1"/>
          </p:cNvSpPr>
          <p:nvPr>
            <p:ph type="title"/>
          </p:nvPr>
        </p:nvSpPr>
        <p:spPr bwMode="auto">
          <a:xfrm>
            <a:off x="121489" y="234864"/>
            <a:ext cx="8794113" cy="31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McK 1. On-page tracker" hidden="1"/>
          <p:cNvSpPr>
            <a:spLocks noChangeArrowheads="1"/>
          </p:cNvSpPr>
          <p:nvPr/>
        </p:nvSpPr>
        <p:spPr bwMode="auto">
          <a:xfrm>
            <a:off x="121489" y="27537"/>
            <a:ext cx="672233"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smtClean="0">
                <a:solidFill>
                  <a:srgbClr val="808080"/>
                </a:solidFill>
              </a:rPr>
              <a:t>TRACKER</a:t>
            </a:r>
          </a:p>
        </p:txBody>
      </p:sp>
      <p:sp>
        <p:nvSpPr>
          <p:cNvPr id="1032" name="McK 3. Unit of measure" hidden="1"/>
          <p:cNvSpPr txBox="1">
            <a:spLocks noChangeArrowheads="1"/>
          </p:cNvSpPr>
          <p:nvPr/>
        </p:nvSpPr>
        <p:spPr bwMode="auto">
          <a:xfrm>
            <a:off x="121489" y="542615"/>
            <a:ext cx="3730492"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400" smtClean="0">
                <a:solidFill>
                  <a:srgbClr val="808080"/>
                </a:solidFill>
                <a:latin typeface="Calibri" pitchFamily="34" charset="0"/>
              </a:rPr>
              <a:t>Unit of measure</a:t>
            </a:r>
          </a:p>
        </p:txBody>
      </p:sp>
      <p:grpSp>
        <p:nvGrpSpPr>
          <p:cNvPr id="1030" name="McK Slide Elements"/>
          <p:cNvGrpSpPr>
            <a:grpSpLocks/>
          </p:cNvGrpSpPr>
          <p:nvPr userDrawn="1"/>
        </p:nvGrpSpPr>
        <p:grpSpPr bwMode="auto">
          <a:xfrm>
            <a:off x="121489" y="6203623"/>
            <a:ext cx="8722840" cy="518318"/>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smtClean="0">
                  <a:solidFill>
                    <a:srgbClr val="000000"/>
                  </a:solidFill>
                  <a:latin typeface="Calibri" pitchFamily="34" charset="0"/>
                </a:rPr>
                <a:t>1 Footnote</a:t>
              </a:r>
            </a:p>
          </p:txBody>
        </p:sp>
        <p:sp>
          <p:nvSpPr>
            <p:cNvPr id="1039"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fontAlgn="base">
                <a:spcBef>
                  <a:spcPct val="0"/>
                </a:spcBef>
                <a:spcAft>
                  <a:spcPct val="0"/>
                </a:spcAft>
                <a:tabLst>
                  <a:tab pos="625214" algn="l"/>
                </a:tabLst>
              </a:pPr>
              <a:r>
                <a:rPr lang="en-US" sz="1000" smtClean="0">
                  <a:solidFill>
                    <a:srgbClr val="000000"/>
                  </a:solidFill>
                </a:rPr>
                <a:t>SOURCE: Source</a:t>
              </a:r>
            </a:p>
          </p:txBody>
        </p:sp>
      </p:grpSp>
      <p:grpSp>
        <p:nvGrpSpPr>
          <p:cNvPr id="1031" name="ACET" hidden="1"/>
          <p:cNvGrpSpPr>
            <a:grpSpLocks/>
          </p:cNvGrpSpPr>
          <p:nvPr/>
        </p:nvGrpSpPr>
        <p:grpSpPr bwMode="auto">
          <a:xfrm>
            <a:off x="1482155" y="1150019"/>
            <a:ext cx="4350892" cy="518318"/>
            <a:chOff x="915" y="710"/>
            <a:chExt cx="2686" cy="320"/>
          </a:xfrm>
        </p:grpSpPr>
        <p:cxnSp>
          <p:nvCxnSpPr>
            <p:cNvPr id="1036" name="AutoShape 249" hidden="1"/>
            <p:cNvCxnSpPr>
              <a:cxnSpLocks noChangeShapeType="1"/>
              <a:stCxn id="1037" idx="4"/>
              <a:endCxn id="1037"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7"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smtClean="0">
                  <a:solidFill>
                    <a:srgbClr val="000000"/>
                  </a:solidFill>
                </a:rPr>
                <a:t>Title</a:t>
              </a:r>
            </a:p>
            <a:p>
              <a:pPr fontAlgn="base">
                <a:spcBef>
                  <a:spcPct val="0"/>
                </a:spcBef>
                <a:spcAft>
                  <a:spcPct val="0"/>
                </a:spcAft>
              </a:pPr>
              <a:r>
                <a:rPr lang="en-US" sz="1600" smtClean="0">
                  <a:solidFill>
                    <a:srgbClr val="808080"/>
                  </a:solidFill>
                </a:rPr>
                <a:t>Unit of measure</a:t>
              </a:r>
            </a:p>
          </p:txBody>
        </p:sp>
      </p:grpSp>
      <p:sp>
        <p:nvSpPr>
          <p:cNvPr id="2" name="Rectangle 286"/>
          <p:cNvSpPr>
            <a:spLocks noGrp="1" noChangeArrowheads="1"/>
          </p:cNvSpPr>
          <p:nvPr>
            <p:ph type="body" idx="1"/>
          </p:nvPr>
        </p:nvSpPr>
        <p:spPr bwMode="auto">
          <a:xfrm>
            <a:off x="1482155" y="1990667"/>
            <a:ext cx="4389768" cy="12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doc id"/>
          <p:cNvSpPr>
            <a:spLocks noChangeArrowheads="1"/>
          </p:cNvSpPr>
          <p:nvPr/>
        </p:nvSpPr>
        <p:spPr bwMode="auto">
          <a:xfrm>
            <a:off x="8246609"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fontAlgn="base">
              <a:spcBef>
                <a:spcPct val="0"/>
              </a:spcBef>
              <a:spcAft>
                <a:spcPct val="0"/>
              </a:spcAft>
            </a:pPr>
            <a:endParaRPr lang="hr-HR" sz="1100" b="1" smtClean="0">
              <a:solidFill>
                <a:srgbClr val="000000"/>
              </a:solidFill>
              <a:latin typeface="Arial" pitchFamily="34" charset="0"/>
            </a:endParaRPr>
          </a:p>
        </p:txBody>
      </p:sp>
      <p:sp>
        <p:nvSpPr>
          <p:cNvPr id="1326" name="Rectangle 302"/>
          <p:cNvSpPr>
            <a:spLocks noGrp="1" noChangeArrowheads="1"/>
          </p:cNvSpPr>
          <p:nvPr>
            <p:ph type="sldNum" sz="quarter" idx="4"/>
          </p:nvPr>
        </p:nvSpPr>
        <p:spPr bwMode="auto">
          <a:xfrm>
            <a:off x="8719602" y="6566446"/>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b="0">
                <a:solidFill>
                  <a:schemeClr val="bg1"/>
                </a:solidFill>
              </a:defRPr>
            </a:lvl1pPr>
          </a:lstStyle>
          <a:p>
            <a:pPr fontAlgn="base">
              <a:spcBef>
                <a:spcPct val="0"/>
              </a:spcBef>
              <a:spcAft>
                <a:spcPct val="0"/>
              </a:spcAft>
              <a:defRPr/>
            </a:pPr>
            <a:fld id="{4FDFA2D2-9D11-42AA-A356-D723E699B6DF}" type="slidenum">
              <a:rPr lang="en-US">
                <a:solidFill>
                  <a:srgbClr val="FFFFFF"/>
                </a:solidFill>
              </a:rPr>
              <a:pPr fontAlgn="base">
                <a:spcBef>
                  <a:spcPct val="0"/>
                </a:spcBef>
                <a:spcAft>
                  <a:spcPct val="0"/>
                </a:spcAft>
                <a:defRPr/>
              </a:pPr>
              <a:t>‹#›</a:t>
            </a:fld>
            <a:r>
              <a:rPr lang="en-US">
                <a:solidFill>
                  <a:srgbClr val="FFFFFF"/>
                </a:solidFill>
              </a:rPr>
              <a:t> </a:t>
            </a:r>
          </a:p>
        </p:txBody>
      </p:sp>
      <p:graphicFrame>
        <p:nvGraphicFramePr>
          <p:cNvPr id="1035" name="Object 303"/>
          <p:cNvGraphicFramePr>
            <a:graphicFrameLocks noChangeAspect="1"/>
          </p:cNvGraphicFramePr>
          <p:nvPr userDrawn="1"/>
        </p:nvGraphicFramePr>
        <p:xfrm>
          <a:off x="7718540" y="6493559"/>
          <a:ext cx="808300" cy="306131"/>
        </p:xfrm>
        <a:graphic>
          <a:graphicData uri="http://schemas.openxmlformats.org/presentationml/2006/ole">
            <mc:AlternateContent xmlns:mc="http://schemas.openxmlformats.org/markup-compatibility/2006">
              <mc:Choice xmlns:v="urn:schemas-microsoft-com:vml" Requires="v">
                <p:oleObj spid="_x0000_s39938" name="CorelDRAW" r:id="rId16" imgW="4038600" imgH="1533525" progId="CorelDRAW.Graphic.9">
                  <p:embed/>
                </p:oleObj>
              </mc:Choice>
              <mc:Fallback>
                <p:oleObj name="CorelDRAW" r:id="rId16" imgW="4038600" imgH="1533525" progId="CorelDRAW.Graphic.9">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540" y="6493559"/>
                        <a:ext cx="808300" cy="30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93041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ftr="0" dt="0"/>
  <p:txStyles>
    <p:titleStyle>
      <a:lvl1pPr algn="l" defTabSz="913526" rtl="0" eaLnBrk="0" fontAlgn="base" hangingPunct="0">
        <a:spcBef>
          <a:spcPct val="0"/>
        </a:spcBef>
        <a:spcAft>
          <a:spcPct val="0"/>
        </a:spcAft>
        <a:defRPr sz="2000" b="1">
          <a:solidFill>
            <a:srgbClr val="003F87"/>
          </a:solidFill>
          <a:latin typeface="+mj-lt"/>
          <a:ea typeface="+mj-ea"/>
          <a:cs typeface="+mj-cs"/>
        </a:defRPr>
      </a:lvl1pPr>
      <a:lvl2pPr algn="l" defTabSz="913526" rtl="0" eaLnBrk="0" fontAlgn="base" hangingPunct="0">
        <a:spcBef>
          <a:spcPct val="0"/>
        </a:spcBef>
        <a:spcAft>
          <a:spcPct val="0"/>
        </a:spcAft>
        <a:defRPr sz="2000" b="1">
          <a:solidFill>
            <a:srgbClr val="003F87"/>
          </a:solidFill>
          <a:latin typeface="Calibri" pitchFamily="34" charset="0"/>
        </a:defRPr>
      </a:lvl2pPr>
      <a:lvl3pPr algn="l" defTabSz="913526" rtl="0" eaLnBrk="0" fontAlgn="base" hangingPunct="0">
        <a:spcBef>
          <a:spcPct val="0"/>
        </a:spcBef>
        <a:spcAft>
          <a:spcPct val="0"/>
        </a:spcAft>
        <a:defRPr sz="2000" b="1">
          <a:solidFill>
            <a:srgbClr val="003F87"/>
          </a:solidFill>
          <a:latin typeface="Calibri" pitchFamily="34" charset="0"/>
        </a:defRPr>
      </a:lvl3pPr>
      <a:lvl4pPr algn="l" defTabSz="913526" rtl="0" eaLnBrk="0" fontAlgn="base" hangingPunct="0">
        <a:spcBef>
          <a:spcPct val="0"/>
        </a:spcBef>
        <a:spcAft>
          <a:spcPct val="0"/>
        </a:spcAft>
        <a:defRPr sz="2000" b="1">
          <a:solidFill>
            <a:srgbClr val="003F87"/>
          </a:solidFill>
          <a:latin typeface="Calibri" pitchFamily="34" charset="0"/>
        </a:defRPr>
      </a:lvl4pPr>
      <a:lvl5pPr algn="l" defTabSz="913526" rtl="0" eaLnBrk="0" fontAlgn="base" hangingPunct="0">
        <a:spcBef>
          <a:spcPct val="0"/>
        </a:spcBef>
        <a:spcAft>
          <a:spcPct val="0"/>
        </a:spcAft>
        <a:defRPr sz="2000" b="1">
          <a:solidFill>
            <a:srgbClr val="003F87"/>
          </a:solidFill>
          <a:latin typeface="Calibri" pitchFamily="34" charset="0"/>
        </a:defRPr>
      </a:lvl5pPr>
      <a:lvl6pPr marL="466481" algn="l" defTabSz="913526" rtl="0" fontAlgn="base">
        <a:spcBef>
          <a:spcPct val="0"/>
        </a:spcBef>
        <a:spcAft>
          <a:spcPct val="0"/>
        </a:spcAft>
        <a:defRPr sz="2000" b="1">
          <a:solidFill>
            <a:srgbClr val="003F87"/>
          </a:solidFill>
          <a:latin typeface="Calibri" pitchFamily="34" charset="0"/>
        </a:defRPr>
      </a:lvl6pPr>
      <a:lvl7pPr marL="932962" algn="l" defTabSz="913526" rtl="0" fontAlgn="base">
        <a:spcBef>
          <a:spcPct val="0"/>
        </a:spcBef>
        <a:spcAft>
          <a:spcPct val="0"/>
        </a:spcAft>
        <a:defRPr sz="2000" b="1">
          <a:solidFill>
            <a:srgbClr val="003F87"/>
          </a:solidFill>
          <a:latin typeface="Calibri" pitchFamily="34" charset="0"/>
        </a:defRPr>
      </a:lvl7pPr>
      <a:lvl8pPr marL="1399443" algn="l" defTabSz="913526" rtl="0" fontAlgn="base">
        <a:spcBef>
          <a:spcPct val="0"/>
        </a:spcBef>
        <a:spcAft>
          <a:spcPct val="0"/>
        </a:spcAft>
        <a:defRPr sz="2000" b="1">
          <a:solidFill>
            <a:srgbClr val="003F87"/>
          </a:solidFill>
          <a:latin typeface="Calibri" pitchFamily="34" charset="0"/>
        </a:defRPr>
      </a:lvl8pPr>
      <a:lvl9pPr marL="1865925" algn="l" defTabSz="913526" rtl="0" fontAlgn="base">
        <a:spcBef>
          <a:spcPct val="0"/>
        </a:spcBef>
        <a:spcAft>
          <a:spcPct val="0"/>
        </a:spcAft>
        <a:defRPr sz="2000" b="1">
          <a:solidFill>
            <a:srgbClr val="003F87"/>
          </a:solidFill>
          <a:latin typeface="Calibri" pitchFamily="34" charset="0"/>
        </a:defRPr>
      </a:lvl9pPr>
    </p:titleStyle>
    <p:bodyStyle>
      <a:lvl1pPr marL="349861" indent="-349861" algn="l" defTabSz="913526" rtl="0" eaLnBrk="0" fontAlgn="base" hangingPunct="0">
        <a:spcBef>
          <a:spcPct val="0"/>
        </a:spcBef>
        <a:spcAft>
          <a:spcPct val="0"/>
        </a:spcAft>
        <a:buClr>
          <a:schemeClr val="tx2"/>
        </a:buClr>
        <a:defRPr sz="1600">
          <a:solidFill>
            <a:srgbClr val="003F87"/>
          </a:solidFill>
          <a:latin typeface="+mn-lt"/>
          <a:ea typeface="+mn-ea"/>
          <a:cs typeface="+mn-cs"/>
        </a:defRPr>
      </a:lvl1pPr>
      <a:lvl2pPr marL="197607" indent="-195987" algn="l" defTabSz="913526" rtl="0" eaLnBrk="0" fontAlgn="base" hangingPunct="0">
        <a:spcBef>
          <a:spcPct val="0"/>
        </a:spcBef>
        <a:spcAft>
          <a:spcPct val="0"/>
        </a:spcAft>
        <a:buClr>
          <a:schemeClr val="tx2"/>
        </a:buClr>
        <a:buSzPct val="125000"/>
        <a:buFont typeface="Arial" pitchFamily="34" charset="0"/>
        <a:buChar char="▪"/>
        <a:defRPr sz="1600">
          <a:solidFill>
            <a:srgbClr val="003F87"/>
          </a:solidFill>
          <a:latin typeface="+mn-lt"/>
        </a:defRPr>
      </a:lvl2pPr>
      <a:lvl3pPr marL="466481" indent="-267255" algn="l" defTabSz="913526" rtl="0" eaLnBrk="0" fontAlgn="base" hangingPunct="0">
        <a:spcBef>
          <a:spcPct val="0"/>
        </a:spcBef>
        <a:spcAft>
          <a:spcPct val="0"/>
        </a:spcAft>
        <a:buClr>
          <a:schemeClr val="tx2"/>
        </a:buClr>
        <a:buSzPct val="120000"/>
        <a:buFont typeface="Arial" pitchFamily="34" charset="0"/>
        <a:buChar char="–"/>
        <a:defRPr sz="1600">
          <a:solidFill>
            <a:srgbClr val="003F87"/>
          </a:solidFill>
          <a:latin typeface="+mn-lt"/>
        </a:defRPr>
      </a:lvl3pPr>
      <a:lvl4pPr marL="626835" indent="-158733" algn="l" defTabSz="913526" rtl="0" eaLnBrk="0" fontAlgn="base" hangingPunct="0">
        <a:spcBef>
          <a:spcPct val="0"/>
        </a:spcBef>
        <a:spcAft>
          <a:spcPct val="0"/>
        </a:spcAft>
        <a:buClr>
          <a:schemeClr val="tx2"/>
        </a:buClr>
        <a:buSzPct val="120000"/>
        <a:buFont typeface="Arial" pitchFamily="34" charset="0"/>
        <a:buChar char="▫"/>
        <a:defRPr sz="1600">
          <a:solidFill>
            <a:srgbClr val="003F87"/>
          </a:solidFill>
          <a:latin typeface="+mn-lt"/>
        </a:defRPr>
      </a:lvl4pPr>
      <a:lvl5pPr marL="761271" indent="-132818" algn="l" defTabSz="913526" rtl="0" eaLnBrk="0" fontAlgn="base" hangingPunct="0">
        <a:spcBef>
          <a:spcPct val="0"/>
        </a:spcBef>
        <a:spcAft>
          <a:spcPct val="0"/>
        </a:spcAft>
        <a:buClr>
          <a:schemeClr val="tx2"/>
        </a:buClr>
        <a:buSzPct val="89000"/>
        <a:buFont typeface="Arial" pitchFamily="34" charset="0"/>
        <a:buChar char="-"/>
        <a:defRPr sz="1600">
          <a:solidFill>
            <a:srgbClr val="003F87"/>
          </a:solidFill>
          <a:latin typeface="+mn-lt"/>
        </a:defRPr>
      </a:lvl5pPr>
      <a:lvl6pPr marL="1227752" indent="-132818" algn="l" defTabSz="913526" rtl="0" fontAlgn="base">
        <a:spcBef>
          <a:spcPct val="0"/>
        </a:spcBef>
        <a:spcAft>
          <a:spcPct val="0"/>
        </a:spcAft>
        <a:buClr>
          <a:schemeClr val="tx2"/>
        </a:buClr>
        <a:buSzPct val="89000"/>
        <a:buFont typeface="Arial" charset="0"/>
        <a:buChar char="-"/>
        <a:defRPr sz="1600">
          <a:solidFill>
            <a:srgbClr val="003F87"/>
          </a:solidFill>
          <a:latin typeface="+mn-lt"/>
        </a:defRPr>
      </a:lvl6pPr>
      <a:lvl7pPr marL="1694234" indent="-132818" algn="l" defTabSz="913526" rtl="0" fontAlgn="base">
        <a:spcBef>
          <a:spcPct val="0"/>
        </a:spcBef>
        <a:spcAft>
          <a:spcPct val="0"/>
        </a:spcAft>
        <a:buClr>
          <a:schemeClr val="tx2"/>
        </a:buClr>
        <a:buSzPct val="89000"/>
        <a:buFont typeface="Arial" charset="0"/>
        <a:buChar char="-"/>
        <a:defRPr sz="1600">
          <a:solidFill>
            <a:srgbClr val="003F87"/>
          </a:solidFill>
          <a:latin typeface="+mn-lt"/>
        </a:defRPr>
      </a:lvl7pPr>
      <a:lvl8pPr marL="2160715" indent="-132818" algn="l" defTabSz="913526" rtl="0" fontAlgn="base">
        <a:spcBef>
          <a:spcPct val="0"/>
        </a:spcBef>
        <a:spcAft>
          <a:spcPct val="0"/>
        </a:spcAft>
        <a:buClr>
          <a:schemeClr val="tx2"/>
        </a:buClr>
        <a:buSzPct val="89000"/>
        <a:buFont typeface="Arial" charset="0"/>
        <a:buChar char="-"/>
        <a:defRPr sz="1600">
          <a:solidFill>
            <a:srgbClr val="003F87"/>
          </a:solidFill>
          <a:latin typeface="+mn-lt"/>
        </a:defRPr>
      </a:lvl8pPr>
      <a:lvl9pPr marL="2627196" indent="-132818" algn="l" defTabSz="913526" rtl="0" fontAlgn="base">
        <a:spcBef>
          <a:spcPct val="0"/>
        </a:spcBef>
        <a:spcAft>
          <a:spcPct val="0"/>
        </a:spcAft>
        <a:buClr>
          <a:schemeClr val="tx2"/>
        </a:buClr>
        <a:buSzPct val="89000"/>
        <a:buFont typeface="Arial" charset="0"/>
        <a:buChar char="-"/>
        <a:defRPr sz="1600">
          <a:solidFill>
            <a:srgbClr val="003F87"/>
          </a:solidFill>
          <a:latin typeface="+mn-lt"/>
        </a:defRPr>
      </a:lvl9pPr>
    </p:bodyStyle>
    <p:otherStyle>
      <a:defPPr>
        <a:defRPr lang="sr-Latn-R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oleObject" Target="../embeddings/oleObject13.bin"/><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notesSlide" Target="../notesSlides/notesSlide1.xml"/><Relationship Id="rId2" Type="http://schemas.openxmlformats.org/officeDocument/2006/relationships/tags" Target="../tags/tag40.xml"/><Relationship Id="rId1" Type="http://schemas.openxmlformats.org/officeDocument/2006/relationships/vmlDrawing" Target="../drawings/vmlDrawing13.vml"/><Relationship Id="rId6" Type="http://schemas.openxmlformats.org/officeDocument/2006/relationships/tags" Target="../tags/tag44.xml"/><Relationship Id="rId11" Type="http://schemas.openxmlformats.org/officeDocument/2006/relationships/slideLayout" Target="../slideLayouts/slideLayout1.xml"/><Relationship Id="rId5" Type="http://schemas.openxmlformats.org/officeDocument/2006/relationships/tags" Target="../tags/tag43.xml"/><Relationship Id="rId15" Type="http://schemas.openxmlformats.org/officeDocument/2006/relationships/chart" Target="../charts/chart2.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vmlDrawing" Target="../drawings/vmlDrawing14.vml"/><Relationship Id="rId6" Type="http://schemas.openxmlformats.org/officeDocument/2006/relationships/tags" Target="../tags/tag53.xml"/><Relationship Id="rId11" Type="http://schemas.openxmlformats.org/officeDocument/2006/relationships/oleObject" Target="../embeddings/oleObject14.bin"/><Relationship Id="rId5" Type="http://schemas.openxmlformats.org/officeDocument/2006/relationships/tags" Target="../tags/tag52.xml"/><Relationship Id="rId10" Type="http://schemas.openxmlformats.org/officeDocument/2006/relationships/chart" Target="../charts/chart3.xml"/><Relationship Id="rId4" Type="http://schemas.openxmlformats.org/officeDocument/2006/relationships/tags" Target="../tags/tag51.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oleObject" Target="../embeddings/oleObject15.bin"/><Relationship Id="rId2" Type="http://schemas.openxmlformats.org/officeDocument/2006/relationships/tags" Target="../tags/tag58.xml"/><Relationship Id="rId1" Type="http://schemas.openxmlformats.org/officeDocument/2006/relationships/vmlDrawing" Target="../drawings/vmlDrawing15.v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notesSlide" Target="../notesSlides/notesSlide4.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Layout" Target="../slideLayouts/slideLayout1.xml"/><Relationship Id="rId17" Type="http://schemas.openxmlformats.org/officeDocument/2006/relationships/chart" Target="../charts/chart11.xml"/><Relationship Id="rId2" Type="http://schemas.openxmlformats.org/officeDocument/2006/relationships/tags" Target="../tags/tag61.xml"/><Relationship Id="rId16" Type="http://schemas.openxmlformats.org/officeDocument/2006/relationships/chart" Target="../charts/chart10.xml"/><Relationship Id="rId1" Type="http://schemas.openxmlformats.org/officeDocument/2006/relationships/vmlDrawing" Target="../drawings/vmlDrawing16.v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chart" Target="../charts/chart9.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4968875"/>
            <a:ext cx="7772400" cy="609600"/>
          </a:xfrm>
        </p:spPr>
        <p:txBody>
          <a:bodyPr/>
          <a:lstStyle/>
          <a:p>
            <a:r>
              <a:rPr lang="hr-HR" dirty="0" smtClean="0">
                <a:solidFill>
                  <a:schemeClr val="accent6">
                    <a:lumMod val="75000"/>
                  </a:schemeClr>
                </a:solidFill>
              </a:rPr>
              <a:t>Financijski rezultati za</a:t>
            </a:r>
            <a:r>
              <a:rPr lang="en-GB" dirty="0" smtClean="0">
                <a:solidFill>
                  <a:schemeClr val="accent6">
                    <a:lumMod val="75000"/>
                  </a:schemeClr>
                </a:solidFill>
              </a:rPr>
              <a:t> </a:t>
            </a:r>
            <a:r>
              <a:rPr lang="hr-HR" dirty="0" smtClean="0">
                <a:solidFill>
                  <a:schemeClr val="accent6">
                    <a:lumMod val="75000"/>
                  </a:schemeClr>
                </a:solidFill>
              </a:rPr>
              <a:t>prvo polugodište </a:t>
            </a:r>
            <a:r>
              <a:rPr lang="en-GB" dirty="0" smtClean="0">
                <a:solidFill>
                  <a:schemeClr val="accent6">
                    <a:lumMod val="75000"/>
                  </a:schemeClr>
                </a:solidFill>
              </a:rPr>
              <a:t>201</a:t>
            </a:r>
            <a:r>
              <a:rPr lang="hr-HR" dirty="0" smtClean="0">
                <a:solidFill>
                  <a:schemeClr val="accent6">
                    <a:lumMod val="75000"/>
                  </a:schemeClr>
                </a:solidFill>
              </a:rPr>
              <a:t>4.</a:t>
            </a:r>
            <a:endParaRPr lang="en-GB" dirty="0">
              <a:solidFill>
                <a:schemeClr val="accent6">
                  <a:lumMod val="75000"/>
                </a:schemeClr>
              </a:solidFill>
            </a:endParaRPr>
          </a:p>
        </p:txBody>
      </p:sp>
      <p:sp>
        <p:nvSpPr>
          <p:cNvPr id="8" name="Text Placeholder 7"/>
          <p:cNvSpPr>
            <a:spLocks noGrp="1"/>
          </p:cNvSpPr>
          <p:nvPr>
            <p:ph type="subTitle" idx="1"/>
          </p:nvPr>
        </p:nvSpPr>
        <p:spPr>
          <a:xfrm>
            <a:off x="304274" y="5661248"/>
            <a:ext cx="6913563" cy="572464"/>
          </a:xfrm>
        </p:spPr>
        <p:txBody>
          <a:bodyPr/>
          <a:lstStyle/>
          <a:p>
            <a:r>
              <a:rPr lang="en-GB" sz="2000" dirty="0" smtClean="0">
                <a:solidFill>
                  <a:schemeClr val="accent6">
                    <a:lumMod val="75000"/>
                  </a:schemeClr>
                </a:solidFill>
              </a:rPr>
              <a:t>Zagreb</a:t>
            </a:r>
          </a:p>
          <a:p>
            <a:r>
              <a:rPr lang="hr-HR" sz="2000" b="0" dirty="0">
                <a:solidFill>
                  <a:schemeClr val="accent6">
                    <a:lumMod val="75000"/>
                  </a:schemeClr>
                </a:solidFill>
                <a:ea typeface="+mj-ea"/>
              </a:rPr>
              <a:t>s</a:t>
            </a:r>
            <a:r>
              <a:rPr lang="hr-HR" sz="2000" b="0" dirty="0" smtClean="0">
                <a:solidFill>
                  <a:schemeClr val="accent6">
                    <a:lumMod val="75000"/>
                  </a:schemeClr>
                </a:solidFill>
                <a:ea typeface="+mj-ea"/>
              </a:rPr>
              <a:t>rpanj</a:t>
            </a:r>
            <a:r>
              <a:rPr lang="en-GB" sz="2000" b="0" dirty="0" smtClean="0">
                <a:solidFill>
                  <a:schemeClr val="accent6">
                    <a:lumMod val="75000"/>
                  </a:schemeClr>
                </a:solidFill>
                <a:ea typeface="+mj-ea"/>
              </a:rPr>
              <a:t>, 2014</a:t>
            </a:r>
            <a:r>
              <a:rPr lang="hr-HR" sz="2000" b="0" dirty="0" smtClean="0">
                <a:solidFill>
                  <a:schemeClr val="accent6">
                    <a:lumMod val="75000"/>
                  </a:schemeClr>
                </a:solidFill>
                <a:ea typeface="+mj-ea"/>
              </a:rPr>
              <a:t>.</a:t>
            </a:r>
            <a:endParaRPr lang="en-GB" sz="2000" b="0" dirty="0">
              <a:solidFill>
                <a:schemeClr val="accent6">
                  <a:lumMod val="75000"/>
                </a:schemeClr>
              </a:solidFill>
              <a:ea typeface="+mj-ea"/>
            </a:endParaRPr>
          </a:p>
        </p:txBody>
      </p:sp>
    </p:spTree>
    <p:extLst>
      <p:ext uri="{BB962C8B-B14F-4D97-AF65-F5344CB8AC3E}">
        <p14:creationId xmlns:p14="http://schemas.microsoft.com/office/powerpoint/2010/main" val="2001033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6664" name="think-cell Slide" r:id="rId13" imgW="0" imgH="0" progId="TCLayout.ActiveDocument.1">
                  <p:embed/>
                </p:oleObj>
              </mc:Choice>
              <mc:Fallback>
                <p:oleObj name="think-cell Slide" r:id="rId13"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lnSpc>
                <a:spcPct val="90000"/>
              </a:lnSpc>
              <a:defRPr/>
            </a:pPr>
            <a:r>
              <a:rPr lang="en-US" sz="1600">
                <a:latin typeface="Calibri" charset="0"/>
                <a:ea typeface="ＭＳ Ｐゴシック" charset="0"/>
              </a:rPr>
              <a:t>%</a:t>
            </a:r>
          </a:p>
        </p:txBody>
      </p:sp>
      <p:sp>
        <p:nvSpPr>
          <p:cNvPr id="33801" name="AutoShape 6"/>
          <p:cNvSpPr>
            <a:spLocks noChangeArrowheads="1"/>
          </p:cNvSpPr>
          <p:nvPr>
            <p:custDataLst>
              <p:tags r:id="rId4"/>
            </p:custDataLst>
          </p:nvPr>
        </p:nvSpPr>
        <p:spPr bwMode="gray">
          <a:xfrm>
            <a:off x="4740244" y="921817"/>
            <a:ext cx="3936212" cy="41895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18659" anchor="b">
            <a:spAutoFit/>
          </a:bodyPr>
          <a:lstStyle/>
          <a:p>
            <a:pPr>
              <a:defRPr/>
            </a:pPr>
            <a:r>
              <a:rPr lang="hr-HR" sz="1400" b="1" dirty="0" smtClean="0">
                <a:solidFill>
                  <a:srgbClr val="003F87"/>
                </a:solidFill>
                <a:latin typeface="Calibri" charset="0"/>
                <a:ea typeface="ＭＳ Ｐゴシック" charset="0"/>
                <a:cs typeface="ＭＳ Ｐゴシック" charset="0"/>
              </a:rPr>
              <a:t>Ukupna neto dobit</a:t>
            </a:r>
            <a:r>
              <a:rPr lang="en-US" sz="1400" b="1" dirty="0" smtClean="0">
                <a:solidFill>
                  <a:srgbClr val="003F87"/>
                </a:solidFill>
                <a:latin typeface="Calibri" charset="0"/>
                <a:ea typeface="ＭＳ Ｐゴシック" charset="0"/>
                <a:cs typeface="ＭＳ Ｐゴシック" charset="0"/>
              </a:rPr>
              <a:t> </a:t>
            </a:r>
            <a:r>
              <a:rPr lang="en-US" sz="1400" b="1" dirty="0">
                <a:solidFill>
                  <a:srgbClr val="003F87"/>
                </a:solidFill>
                <a:latin typeface="Calibri" charset="0"/>
                <a:ea typeface="ＭＳ Ｐゴシック" charset="0"/>
                <a:cs typeface="ＭＳ Ｐゴシック" charset="0"/>
              </a:rPr>
              <a:t>INA </a:t>
            </a:r>
            <a:r>
              <a:rPr lang="en-US" sz="1400" b="1" dirty="0" err="1" smtClean="0">
                <a:solidFill>
                  <a:srgbClr val="003F87"/>
                </a:solidFill>
                <a:latin typeface="Calibri" charset="0"/>
                <a:ea typeface="ＭＳ Ｐゴシック" charset="0"/>
                <a:cs typeface="ＭＳ Ｐゴシック" charset="0"/>
              </a:rPr>
              <a:t>Grup</a:t>
            </a:r>
            <a:r>
              <a:rPr lang="hr-HR" sz="1400" b="1" dirty="0" smtClean="0">
                <a:solidFill>
                  <a:srgbClr val="003F87"/>
                </a:solidFill>
                <a:latin typeface="Calibri" charset="0"/>
                <a:ea typeface="ＭＳ Ｐゴシック" charset="0"/>
                <a:cs typeface="ＭＳ Ｐゴシック" charset="0"/>
              </a:rPr>
              <a:t>e</a:t>
            </a:r>
            <a:endParaRPr lang="en-US" sz="1400" b="1" baseline="30000" dirty="0">
              <a:solidFill>
                <a:srgbClr val="003F87"/>
              </a:solidFill>
              <a:latin typeface="Calibri" charset="0"/>
              <a:ea typeface="ＭＳ Ｐゴシック" charset="0"/>
              <a:cs typeface="ＭＳ Ｐゴシック" charset="0"/>
            </a:endParaRPr>
          </a:p>
          <a:p>
            <a:pPr>
              <a:defRPr/>
            </a:pPr>
            <a:r>
              <a:rPr lang="en-US" sz="1200" dirty="0">
                <a:solidFill>
                  <a:srgbClr val="808080"/>
                </a:solidFill>
                <a:latin typeface="Calibri" charset="0"/>
                <a:ea typeface="ＭＳ Ｐゴシック" charset="0"/>
                <a:cs typeface="ＭＳ Ｐゴシック" charset="0"/>
              </a:rPr>
              <a:t>HRK </a:t>
            </a:r>
            <a:r>
              <a:rPr lang="en-US" sz="1200" dirty="0" smtClean="0">
                <a:solidFill>
                  <a:srgbClr val="808080"/>
                </a:solidFill>
                <a:latin typeface="Calibri" charset="0"/>
                <a:ea typeface="ＭＳ Ｐゴシック" charset="0"/>
                <a:cs typeface="ＭＳ Ｐゴシック" charset="0"/>
              </a:rPr>
              <a:t>mil</a:t>
            </a:r>
            <a:endParaRPr lang="en-US" sz="1200" dirty="0">
              <a:solidFill>
                <a:srgbClr val="808080"/>
              </a:solidFill>
              <a:latin typeface="Calibri" charset="0"/>
              <a:ea typeface="ＭＳ Ｐゴシック" charset="0"/>
              <a:cs typeface="ＭＳ Ｐゴシック" charset="0"/>
            </a:endParaRPr>
          </a:p>
        </p:txBody>
      </p:sp>
      <p:sp>
        <p:nvSpPr>
          <p:cNvPr id="51" name="Text Box 4"/>
          <p:cNvSpPr txBox="1">
            <a:spLocks noChangeArrowheads="1"/>
          </p:cNvSpPr>
          <p:nvPr>
            <p:custDataLst>
              <p:tags r:id="rId5"/>
            </p:custDataLst>
          </p:nvPr>
        </p:nvSpPr>
        <p:spPr bwMode="auto">
          <a:xfrm>
            <a:off x="8722841" y="6508138"/>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US" sz="1400" b="0">
                <a:solidFill>
                  <a:srgbClr val="FFFFFF"/>
                </a:solidFill>
                <a:latin typeface="Calibri" pitchFamily="34" charset="0"/>
                <a:cs typeface="Arial" pitchFamily="34" charset="0"/>
              </a:rPr>
              <a:pPr algn="ctr" eaLnBrk="1" hangingPunct="1">
                <a:buClr>
                  <a:srgbClr val="CC0000"/>
                </a:buClr>
                <a:buFont typeface="FolioHLight" charset="0"/>
                <a:buNone/>
              </a:pPr>
              <a:t>2</a:t>
            </a:fld>
            <a:endParaRPr lang="en-US" sz="1400" b="0" dirty="0">
              <a:solidFill>
                <a:srgbClr val="FFFFFF"/>
              </a:solidFill>
              <a:latin typeface="Calibri" pitchFamily="34" charset="0"/>
              <a:cs typeface="Arial" pitchFamily="34" charset="0"/>
            </a:endParaRPr>
          </a:p>
        </p:txBody>
      </p:sp>
      <p:sp>
        <p:nvSpPr>
          <p:cNvPr id="52" name="Rectangle 6"/>
          <p:cNvSpPr>
            <a:spLocks noChangeArrowheads="1"/>
          </p:cNvSpPr>
          <p:nvPr/>
        </p:nvSpPr>
        <p:spPr bwMode="auto">
          <a:xfrm>
            <a:off x="107504" y="201595"/>
            <a:ext cx="7632848" cy="463470"/>
          </a:xfrm>
          <a:prstGeom prst="rect">
            <a:avLst/>
          </a:prstGeom>
          <a:noFill/>
          <a:ln>
            <a:noFill/>
          </a:ln>
          <a:extLst/>
        </p:spPr>
        <p:txBody>
          <a:bodyPr wrap="square" lIns="93226" tIns="46614" rIns="93226" bIns="46614" anchor="ctr">
            <a:spAutoFit/>
          </a:bodyPr>
          <a:lstStyle/>
          <a:p>
            <a:pPr defTabSz="911713" eaLnBrk="0" hangingPunct="0">
              <a:defRPr/>
            </a:pPr>
            <a:r>
              <a:rPr lang="hr-HR" sz="2400" b="1" dirty="0" smtClean="0">
                <a:solidFill>
                  <a:schemeClr val="bg1"/>
                </a:solidFill>
                <a:latin typeface="Calibri" pitchFamily="34" charset="0"/>
                <a:cs typeface="Calibri" pitchFamily="34" charset="0"/>
              </a:rPr>
              <a:t>Rast neto dobiti za </a:t>
            </a:r>
            <a:r>
              <a:rPr lang="en-US" sz="2400" b="1" dirty="0" smtClean="0">
                <a:solidFill>
                  <a:schemeClr val="bg1"/>
                </a:solidFill>
                <a:latin typeface="Calibri" pitchFamily="34" charset="0"/>
                <a:cs typeface="Calibri" pitchFamily="34" charset="0"/>
              </a:rPr>
              <a:t>76%</a:t>
            </a:r>
            <a:endParaRPr lang="en-US" sz="2400" b="1" dirty="0">
              <a:solidFill>
                <a:schemeClr val="bg1"/>
              </a:solidFill>
              <a:latin typeface="Calibri" pitchFamily="34" charset="0"/>
              <a:cs typeface="Calibri" pitchFamily="34" charset="0"/>
            </a:endParaRPr>
          </a:p>
        </p:txBody>
      </p:sp>
      <p:sp>
        <p:nvSpPr>
          <p:cNvPr id="109" name="AutoShape 14"/>
          <p:cNvSpPr>
            <a:spLocks noChangeArrowheads="1"/>
          </p:cNvSpPr>
          <p:nvPr>
            <p:custDataLst>
              <p:tags r:id="rId6"/>
            </p:custDataLst>
          </p:nvPr>
        </p:nvSpPr>
        <p:spPr bwMode="gray">
          <a:xfrm>
            <a:off x="802003" y="921817"/>
            <a:ext cx="3717533" cy="41895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18659" anchor="b">
            <a:spAutoFit/>
          </a:bodyPr>
          <a:lstStyle/>
          <a:p>
            <a:pPr>
              <a:defRPr/>
            </a:pPr>
            <a:r>
              <a:rPr lang="hr-HR" sz="1400" b="1" dirty="0" smtClean="0">
                <a:solidFill>
                  <a:srgbClr val="003F87"/>
                </a:solidFill>
                <a:latin typeface="Calibri" charset="0"/>
                <a:ea typeface="ＭＳ Ｐゴシック" charset="0"/>
                <a:cs typeface="ＭＳ Ｐゴシック" charset="0"/>
              </a:rPr>
              <a:t>Ukupan</a:t>
            </a:r>
            <a:r>
              <a:rPr lang="en-GB" sz="1400" b="1" dirty="0" smtClean="0">
                <a:solidFill>
                  <a:srgbClr val="003F87"/>
                </a:solidFill>
                <a:latin typeface="Calibri" charset="0"/>
                <a:ea typeface="ＭＳ Ｐゴシック" charset="0"/>
                <a:cs typeface="ＭＳ Ｐゴシック" charset="0"/>
              </a:rPr>
              <a:t> EBIT INA Gr</a:t>
            </a:r>
            <a:r>
              <a:rPr lang="hr-HR" sz="1400" b="1" dirty="0" smtClean="0">
                <a:solidFill>
                  <a:srgbClr val="003F87"/>
                </a:solidFill>
                <a:latin typeface="Calibri" charset="0"/>
                <a:ea typeface="ＭＳ Ｐゴシック" charset="0"/>
                <a:cs typeface="ＭＳ Ｐゴシック" charset="0"/>
              </a:rPr>
              <a:t>upe</a:t>
            </a:r>
            <a:endParaRPr lang="hr-HR" sz="1400" b="1" dirty="0">
              <a:solidFill>
                <a:srgbClr val="003F87"/>
              </a:solidFill>
              <a:latin typeface="Calibri" charset="0"/>
              <a:ea typeface="ＭＳ Ｐゴシック" charset="0"/>
              <a:cs typeface="ＭＳ Ｐゴシック" charset="0"/>
            </a:endParaRPr>
          </a:p>
          <a:p>
            <a:pPr>
              <a:defRPr/>
            </a:pPr>
            <a:r>
              <a:rPr lang="en-GB" sz="1200" dirty="0">
                <a:solidFill>
                  <a:srgbClr val="808080"/>
                </a:solidFill>
                <a:latin typeface="Calibri" charset="0"/>
                <a:ea typeface="ＭＳ Ｐゴシック" charset="0"/>
                <a:cs typeface="ＭＳ Ｐゴシック" charset="0"/>
              </a:rPr>
              <a:t>HRK </a:t>
            </a:r>
            <a:r>
              <a:rPr lang="en-GB" sz="1200" dirty="0" smtClean="0">
                <a:solidFill>
                  <a:srgbClr val="808080"/>
                </a:solidFill>
                <a:latin typeface="Calibri" charset="0"/>
                <a:ea typeface="ＭＳ Ｐゴシック" charset="0"/>
                <a:cs typeface="ＭＳ Ｐゴシック" charset="0"/>
              </a:rPr>
              <a:t>mil</a:t>
            </a:r>
            <a:endParaRPr lang="en-GB" sz="1600" dirty="0">
              <a:solidFill>
                <a:srgbClr val="003F87"/>
              </a:solidFill>
              <a:latin typeface="Calibri" charset="0"/>
              <a:ea typeface="ＭＳ Ｐゴシック" charset="0"/>
              <a:cs typeface="ＭＳ Ｐゴシック" charset="0"/>
            </a:endParaRPr>
          </a:p>
        </p:txBody>
      </p:sp>
      <p:sp>
        <p:nvSpPr>
          <p:cNvPr id="111" name="Freeform 23"/>
          <p:cNvSpPr>
            <a:spLocks/>
          </p:cNvSpPr>
          <p:nvPr>
            <p:custDataLst>
              <p:tags r:id="rId7"/>
            </p:custDataLst>
          </p:nvPr>
        </p:nvSpPr>
        <p:spPr bwMode="auto">
          <a:xfrm>
            <a:off x="794068" y="1340768"/>
            <a:ext cx="3293420" cy="2232247"/>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a:p>
        </p:txBody>
      </p:sp>
      <p:sp>
        <p:nvSpPr>
          <p:cNvPr id="112" name="Freeform 111"/>
          <p:cNvSpPr>
            <a:spLocks/>
          </p:cNvSpPr>
          <p:nvPr>
            <p:custDataLst>
              <p:tags r:id="rId8"/>
            </p:custDataLst>
          </p:nvPr>
        </p:nvSpPr>
        <p:spPr bwMode="auto">
          <a:xfrm>
            <a:off x="4734941" y="1340768"/>
            <a:ext cx="3529012" cy="2232247"/>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a:p>
        </p:txBody>
      </p:sp>
      <p:graphicFrame>
        <p:nvGraphicFramePr>
          <p:cNvPr id="3" name="Chart 2"/>
          <p:cNvGraphicFramePr/>
          <p:nvPr>
            <p:extLst>
              <p:ext uri="{D42A27DB-BD31-4B8C-83A1-F6EECF244321}">
                <p14:modId xmlns:p14="http://schemas.microsoft.com/office/powerpoint/2010/main" val="3735463302"/>
              </p:ext>
            </p:extLst>
          </p:nvPr>
        </p:nvGraphicFramePr>
        <p:xfrm>
          <a:off x="902432" y="1423469"/>
          <a:ext cx="3507031" cy="222155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1" name="Chart 40"/>
          <p:cNvGraphicFramePr/>
          <p:nvPr>
            <p:extLst>
              <p:ext uri="{D42A27DB-BD31-4B8C-83A1-F6EECF244321}">
                <p14:modId xmlns:p14="http://schemas.microsoft.com/office/powerpoint/2010/main" val="4115096366"/>
              </p:ext>
            </p:extLst>
          </p:nvPr>
        </p:nvGraphicFramePr>
        <p:xfrm>
          <a:off x="4740244" y="1369011"/>
          <a:ext cx="3617104" cy="2352099"/>
        </p:xfrm>
        <a:graphic>
          <a:graphicData uri="http://schemas.openxmlformats.org/drawingml/2006/chart">
            <c:chart xmlns:c="http://schemas.openxmlformats.org/drawingml/2006/chart" xmlns:r="http://schemas.openxmlformats.org/officeDocument/2006/relationships" r:id="rId15"/>
          </a:graphicData>
        </a:graphic>
      </p:graphicFrame>
      <p:sp>
        <p:nvSpPr>
          <p:cNvPr id="17" name="Rectangle 16"/>
          <p:cNvSpPr/>
          <p:nvPr/>
        </p:nvSpPr>
        <p:spPr bwMode="auto">
          <a:xfrm>
            <a:off x="794068" y="3650173"/>
            <a:ext cx="7666364" cy="3019187"/>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1430" tIns="45716" rIns="91430" bIns="45716" anchor="ctr"/>
          <a:lstStyle/>
          <a:p>
            <a:pPr lvl="0">
              <a:lnSpc>
                <a:spcPct val="93000"/>
              </a:lnSpc>
              <a:spcBef>
                <a:spcPts val="600"/>
              </a:spcBef>
            </a:pPr>
            <a:r>
              <a:rPr lang="hr-HR" b="1" dirty="0" smtClean="0">
                <a:solidFill>
                  <a:srgbClr val="193366">
                    <a:lumMod val="75000"/>
                  </a:srgbClr>
                </a:solidFill>
                <a:latin typeface="Calibri" pitchFamily="34" charset="0"/>
                <a:cs typeface="Calibri" pitchFamily="34" charset="0"/>
              </a:rPr>
              <a:t>Glavne značajke</a:t>
            </a:r>
          </a:p>
          <a:p>
            <a:pPr marL="256032" indent="-252000">
              <a:lnSpc>
                <a:spcPct val="93000"/>
              </a:lnSpc>
              <a:spcBef>
                <a:spcPts val="600"/>
              </a:spcBef>
              <a:buFont typeface="Wingdings" pitchFamily="2" charset="2"/>
              <a:buChar char="§"/>
            </a:pPr>
            <a:r>
              <a:rPr lang="hr-HR" sz="1350" b="1" dirty="0" smtClean="0">
                <a:solidFill>
                  <a:srgbClr val="002060"/>
                </a:solidFill>
                <a:latin typeface="Calibri" pitchFamily="34" charset="0"/>
                <a:cs typeface="Calibri" pitchFamily="34" charset="0"/>
              </a:rPr>
              <a:t>Značajno poboljšanje profitabilnosti unatoč teškoj situaciji na tržištu i nepovoljnim regulatornim promjenama </a:t>
            </a:r>
          </a:p>
          <a:p>
            <a:pPr marL="256032" indent="-252000">
              <a:lnSpc>
                <a:spcPct val="93000"/>
              </a:lnSpc>
              <a:spcBef>
                <a:spcPts val="600"/>
              </a:spcBef>
              <a:buFont typeface="Wingdings" pitchFamily="2" charset="2"/>
              <a:buChar char="§"/>
            </a:pPr>
            <a:r>
              <a:rPr lang="hr-HR" sz="1350" b="1" dirty="0" smtClean="0">
                <a:solidFill>
                  <a:srgbClr val="002060"/>
                </a:solidFill>
                <a:latin typeface="Calibri" pitchFamily="34" charset="0"/>
                <a:cs typeface="Calibri" pitchFamily="34" charset="0"/>
              </a:rPr>
              <a:t>Smanjenje ostvarene cijene ugljikovodika i umjereni pad ukupne proizvodnje ugljikovodika </a:t>
            </a:r>
          </a:p>
          <a:p>
            <a:pPr marL="256032" indent="-252000">
              <a:lnSpc>
                <a:spcPct val="93000"/>
              </a:lnSpc>
              <a:spcBef>
                <a:spcPts val="600"/>
              </a:spcBef>
              <a:buFont typeface="Wingdings" pitchFamily="2" charset="2"/>
              <a:buChar char="§"/>
            </a:pPr>
            <a:r>
              <a:rPr lang="hr-HR" sz="1350" b="1" dirty="0" smtClean="0">
                <a:solidFill>
                  <a:srgbClr val="002060"/>
                </a:solidFill>
                <a:latin typeface="Calibri" pitchFamily="34" charset="0"/>
                <a:cs typeface="Calibri" pitchFamily="34" charset="0"/>
              </a:rPr>
              <a:t>Negativno rafinerijsko  okruženje, prosječna rafinerijska marža  niža za 22% - kontinuirani gubici </a:t>
            </a:r>
            <a:r>
              <a:rPr lang="hr-HR" sz="1350" b="1" dirty="0">
                <a:solidFill>
                  <a:srgbClr val="002060"/>
                </a:solidFill>
                <a:latin typeface="Calibri" pitchFamily="34" charset="0"/>
                <a:cs typeface="Calibri" pitchFamily="34" charset="0"/>
              </a:rPr>
              <a:t>zbog strukturne slabosti </a:t>
            </a:r>
            <a:r>
              <a:rPr lang="hr-HR" sz="1350" b="1" dirty="0" smtClean="0">
                <a:solidFill>
                  <a:srgbClr val="002060"/>
                </a:solidFill>
                <a:latin typeface="Calibri" pitchFamily="34" charset="0"/>
                <a:cs typeface="Calibri" pitchFamily="34" charset="0"/>
              </a:rPr>
              <a:t>unatoč  velikom tržišnom udjelu, poboljšanju učinkovitosti, povećanju prinosa</a:t>
            </a:r>
          </a:p>
          <a:p>
            <a:pPr marL="256032" indent="-252000">
              <a:lnSpc>
                <a:spcPct val="93000"/>
              </a:lnSpc>
              <a:spcBef>
                <a:spcPts val="600"/>
              </a:spcBef>
              <a:buFont typeface="Wingdings" pitchFamily="2" charset="2"/>
              <a:buChar char="§"/>
            </a:pPr>
            <a:r>
              <a:rPr lang="hr-HR" sz="1350" b="1" dirty="0" smtClean="0">
                <a:solidFill>
                  <a:srgbClr val="002060"/>
                </a:solidFill>
                <a:latin typeface="Calibri" pitchFamily="34" charset="0"/>
                <a:cs typeface="Calibri" pitchFamily="34" charset="0"/>
              </a:rPr>
              <a:t>Znatan porast ulaganja (+33%) </a:t>
            </a:r>
          </a:p>
          <a:p>
            <a:pPr marL="256032" indent="-252000">
              <a:lnSpc>
                <a:spcPct val="93000"/>
              </a:lnSpc>
              <a:spcBef>
                <a:spcPts val="600"/>
              </a:spcBef>
              <a:buFont typeface="Wingdings" pitchFamily="2" charset="2"/>
              <a:buChar char="§"/>
            </a:pPr>
            <a:r>
              <a:rPr lang="hr-HR" sz="1350" b="1" dirty="0" smtClean="0">
                <a:solidFill>
                  <a:srgbClr val="002060"/>
                </a:solidFill>
                <a:latin typeface="Calibri" pitchFamily="34" charset="0"/>
                <a:cs typeface="Calibri" pitchFamily="34" charset="0"/>
              </a:rPr>
              <a:t>Poboljšanje financijskog položaja smanjenjem omjera  duga i kapitala na 24,3% u odnosu na 25,8% u H1 2013. </a:t>
            </a:r>
          </a:p>
          <a:p>
            <a:pPr marL="256032" indent="-252000">
              <a:lnSpc>
                <a:spcPct val="93000"/>
              </a:lnSpc>
              <a:spcBef>
                <a:spcPts val="600"/>
              </a:spcBef>
              <a:buFont typeface="Wingdings" pitchFamily="2" charset="2"/>
              <a:buChar char="§"/>
            </a:pPr>
            <a:r>
              <a:rPr lang="hr-HR" sz="1350" b="1" dirty="0" smtClean="0">
                <a:solidFill>
                  <a:srgbClr val="002060"/>
                </a:solidFill>
                <a:latin typeface="Calibri" pitchFamily="34" charset="0"/>
                <a:cs typeface="Calibri" pitchFamily="34" charset="0"/>
              </a:rPr>
              <a:t>Operativni novčani tijek je i dalje jak na razini od 1.184 milijuna kuna </a:t>
            </a:r>
          </a:p>
          <a:p>
            <a:pPr marL="256032" indent="-252000">
              <a:lnSpc>
                <a:spcPct val="93000"/>
              </a:lnSpc>
              <a:spcBef>
                <a:spcPts val="600"/>
              </a:spcBef>
              <a:buFont typeface="Wingdings" pitchFamily="2" charset="2"/>
              <a:buChar char="§"/>
            </a:pPr>
            <a:r>
              <a:rPr lang="hr-HR" sz="1350" b="1" dirty="0" smtClean="0">
                <a:solidFill>
                  <a:srgbClr val="002060"/>
                </a:solidFill>
                <a:latin typeface="Calibri" pitchFamily="34" charset="0"/>
                <a:cs typeface="Calibri" pitchFamily="34" charset="0"/>
              </a:rPr>
              <a:t>Povećanje proizvodnje nafte na postojećim poljima za 3% - doprinos 4P projekta </a:t>
            </a:r>
          </a:p>
          <a:p>
            <a:pPr marL="256032" indent="-252000">
              <a:lnSpc>
                <a:spcPct val="93000"/>
              </a:lnSpc>
              <a:spcBef>
                <a:spcPts val="600"/>
              </a:spcBef>
              <a:buFont typeface="Wingdings" pitchFamily="2" charset="2"/>
              <a:buChar char="§"/>
            </a:pPr>
            <a:r>
              <a:rPr lang="hr-HR" sz="1350" b="1" dirty="0" smtClean="0">
                <a:solidFill>
                  <a:srgbClr val="002060"/>
                </a:solidFill>
                <a:latin typeface="Calibri" pitchFamily="34" charset="0"/>
                <a:cs typeface="Calibri" pitchFamily="34" charset="0"/>
              </a:rPr>
              <a:t>Nastavak programa modernizacije benzinskih postaja - ukupno do sada modernizirano 190 postaja</a:t>
            </a:r>
            <a:endParaRPr lang="hr-HR" sz="1350" b="1" dirty="0">
              <a:solidFill>
                <a:srgbClr val="002060"/>
              </a:solidFill>
              <a:latin typeface="Calibri" pitchFamily="34" charset="0"/>
              <a:cs typeface="Calibri" pitchFamily="34" charset="0"/>
            </a:endParaRPr>
          </a:p>
        </p:txBody>
      </p:sp>
      <p:sp>
        <p:nvSpPr>
          <p:cNvPr id="13" name="Oval 116"/>
          <p:cNvSpPr>
            <a:spLocks noChangeArrowheads="1"/>
          </p:cNvSpPr>
          <p:nvPr>
            <p:custDataLst>
              <p:tags r:id="rId9"/>
            </p:custDataLst>
          </p:nvPr>
        </p:nvSpPr>
        <p:spPr bwMode="gray">
          <a:xfrm>
            <a:off x="2131494" y="1809726"/>
            <a:ext cx="618568" cy="350761"/>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1343">
              <a:lnSpc>
                <a:spcPct val="90000"/>
              </a:lnSpc>
              <a:buClr>
                <a:srgbClr val="002960"/>
              </a:buClr>
              <a:defRPr/>
            </a:pPr>
            <a:r>
              <a:rPr lang="en-GB" sz="1400" b="1" dirty="0" smtClean="0">
                <a:solidFill>
                  <a:srgbClr val="FFFFFF"/>
                </a:solidFill>
                <a:latin typeface="Calibri" pitchFamily="34" charset="0"/>
                <a:ea typeface="ＭＳ Ｐゴシック" charset="0"/>
                <a:cs typeface="Calibri" pitchFamily="34" charset="0"/>
              </a:rPr>
              <a:t>+</a:t>
            </a:r>
            <a:r>
              <a:rPr lang="hr-HR" sz="1400" b="1" dirty="0">
                <a:solidFill>
                  <a:srgbClr val="FFFFFF"/>
                </a:solidFill>
                <a:latin typeface="Calibri" pitchFamily="34" charset="0"/>
                <a:ea typeface="ＭＳ Ｐゴシック" charset="0"/>
                <a:cs typeface="Calibri" pitchFamily="34" charset="0"/>
              </a:rPr>
              <a:t>5</a:t>
            </a:r>
            <a:r>
              <a:rPr lang="hr-HR" sz="1400" b="1" dirty="0" smtClean="0">
                <a:solidFill>
                  <a:srgbClr val="FFFFFF"/>
                </a:solidFill>
                <a:latin typeface="Calibri" pitchFamily="34" charset="0"/>
                <a:ea typeface="ＭＳ Ｐゴシック" charset="0"/>
                <a:cs typeface="Calibri" pitchFamily="34" charset="0"/>
              </a:rPr>
              <a:t>3</a:t>
            </a:r>
            <a:r>
              <a:rPr lang="en-GB" sz="1400" b="1" dirty="0" smtClean="0">
                <a:solidFill>
                  <a:srgbClr val="FFFFFF"/>
                </a:solidFill>
                <a:latin typeface="Calibri" pitchFamily="34" charset="0"/>
                <a:ea typeface="ＭＳ Ｐゴシック" charset="0"/>
                <a:cs typeface="Calibri" pitchFamily="34" charset="0"/>
              </a:rPr>
              <a:t>%</a:t>
            </a:r>
            <a:endParaRPr lang="en-GB" sz="1400" b="1" dirty="0">
              <a:solidFill>
                <a:srgbClr val="FFFFFF"/>
              </a:solidFill>
              <a:latin typeface="Calibri" pitchFamily="34" charset="0"/>
              <a:ea typeface="ＭＳ Ｐゴシック" charset="0"/>
              <a:cs typeface="Calibri" pitchFamily="34" charset="0"/>
            </a:endParaRPr>
          </a:p>
        </p:txBody>
      </p:sp>
      <p:sp>
        <p:nvSpPr>
          <p:cNvPr id="14" name="Oval 116"/>
          <p:cNvSpPr>
            <a:spLocks noChangeArrowheads="1"/>
          </p:cNvSpPr>
          <p:nvPr>
            <p:custDataLst>
              <p:tags r:id="rId10"/>
            </p:custDataLst>
          </p:nvPr>
        </p:nvSpPr>
        <p:spPr bwMode="gray">
          <a:xfrm>
            <a:off x="5969656" y="1927932"/>
            <a:ext cx="618568" cy="350761"/>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1343">
              <a:lnSpc>
                <a:spcPct val="90000"/>
              </a:lnSpc>
              <a:buClr>
                <a:srgbClr val="002960"/>
              </a:buClr>
              <a:defRPr/>
            </a:pPr>
            <a:r>
              <a:rPr lang="en-GB" sz="1400" b="1" dirty="0" smtClean="0">
                <a:solidFill>
                  <a:srgbClr val="FFFFFF"/>
                </a:solidFill>
                <a:latin typeface="Calibri" pitchFamily="34" charset="0"/>
                <a:ea typeface="ＭＳ Ｐゴシック" charset="0"/>
                <a:cs typeface="Calibri" pitchFamily="34" charset="0"/>
              </a:rPr>
              <a:t>+</a:t>
            </a:r>
            <a:r>
              <a:rPr lang="hr-HR" sz="1400" b="1" dirty="0" smtClean="0">
                <a:solidFill>
                  <a:srgbClr val="FFFFFF"/>
                </a:solidFill>
                <a:latin typeface="Calibri" pitchFamily="34" charset="0"/>
                <a:ea typeface="ＭＳ Ｐゴシック" charset="0"/>
                <a:cs typeface="Calibri" pitchFamily="34" charset="0"/>
              </a:rPr>
              <a:t>76</a:t>
            </a:r>
            <a:r>
              <a:rPr lang="en-GB" sz="1400" b="1" dirty="0" smtClean="0">
                <a:solidFill>
                  <a:srgbClr val="FFFFFF"/>
                </a:solidFill>
                <a:latin typeface="Calibri" pitchFamily="34" charset="0"/>
                <a:ea typeface="ＭＳ Ｐゴシック" charset="0"/>
                <a:cs typeface="Calibri" pitchFamily="34" charset="0"/>
              </a:rPr>
              <a:t>%</a:t>
            </a:r>
            <a:endParaRPr lang="en-GB" sz="1400" b="1" dirty="0">
              <a:solidFill>
                <a:srgbClr val="FFFFFF"/>
              </a:solidFill>
              <a:latin typeface="Calibri" pitchFamily="34" charset="0"/>
              <a:ea typeface="ＭＳ Ｐゴシック" charset="0"/>
              <a:cs typeface="Calibri" pitchFamily="34" charset="0"/>
            </a:endParaRPr>
          </a:p>
        </p:txBody>
      </p:sp>
    </p:spTree>
    <p:extLst>
      <p:ext uri="{BB962C8B-B14F-4D97-AF65-F5344CB8AC3E}">
        <p14:creationId xmlns:p14="http://schemas.microsoft.com/office/powerpoint/2010/main" val="13673749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4006437857"/>
              </p:ext>
            </p:extLst>
          </p:nvPr>
        </p:nvGraphicFramePr>
        <p:xfrm>
          <a:off x="755576" y="1438690"/>
          <a:ext cx="3721170" cy="436657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795"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9744" name="think-cell Slide" r:id="rId11" imgW="0" imgH="0" progId="TCLayout.ActiveDocument.1">
                  <p:embed/>
                </p:oleObj>
              </mc:Choice>
              <mc:Fallback>
                <p:oleObj name="think-cell Slide" r:id="rId11"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lnSpc>
                <a:spcPct val="90000"/>
              </a:lnSpc>
              <a:defRPr/>
            </a:pPr>
            <a:r>
              <a:rPr lang="en-US" sz="1600">
                <a:latin typeface="Calibri" charset="0"/>
                <a:ea typeface="ＭＳ Ｐゴシック" charset="0"/>
              </a:rPr>
              <a:t>%</a:t>
            </a:r>
          </a:p>
        </p:txBody>
      </p:sp>
      <p:sp>
        <p:nvSpPr>
          <p:cNvPr id="51" name="Text Box 4"/>
          <p:cNvSpPr txBox="1">
            <a:spLocks noChangeArrowheads="1"/>
          </p:cNvSpPr>
          <p:nvPr>
            <p:custDataLst>
              <p:tags r:id="rId4"/>
            </p:custDataLst>
          </p:nvPr>
        </p:nvSpPr>
        <p:spPr bwMode="auto">
          <a:xfrm>
            <a:off x="8722841" y="6508138"/>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GB" sz="1400" b="0" smtClean="0">
                <a:solidFill>
                  <a:srgbClr val="FFFFFF"/>
                </a:solidFill>
                <a:latin typeface="Calibri" pitchFamily="34" charset="0"/>
                <a:cs typeface="Arial" pitchFamily="34" charset="0"/>
              </a:rPr>
              <a:pPr algn="ctr" eaLnBrk="1" hangingPunct="1">
                <a:buClr>
                  <a:srgbClr val="CC0000"/>
                </a:buClr>
                <a:buFont typeface="FolioHLight" charset="0"/>
                <a:buNone/>
              </a:pPr>
              <a:t>3</a:t>
            </a:fld>
            <a:endParaRPr lang="en-GB" sz="1400" b="0">
              <a:solidFill>
                <a:srgbClr val="FFFFFF"/>
              </a:solidFill>
              <a:latin typeface="Calibri" pitchFamily="34" charset="0"/>
              <a:cs typeface="Arial" pitchFamily="34" charset="0"/>
            </a:endParaRPr>
          </a:p>
        </p:txBody>
      </p:sp>
      <p:sp>
        <p:nvSpPr>
          <p:cNvPr id="52" name="Rectangle 6"/>
          <p:cNvSpPr>
            <a:spLocks noChangeArrowheads="1"/>
          </p:cNvSpPr>
          <p:nvPr/>
        </p:nvSpPr>
        <p:spPr bwMode="auto">
          <a:xfrm>
            <a:off x="208960" y="259049"/>
            <a:ext cx="8813552" cy="463470"/>
          </a:xfrm>
          <a:prstGeom prst="rect">
            <a:avLst/>
          </a:prstGeom>
          <a:noFill/>
          <a:ln>
            <a:noFill/>
          </a:ln>
          <a:extLst/>
        </p:spPr>
        <p:txBody>
          <a:bodyPr lIns="93226" tIns="46614" rIns="93226" bIns="46614" anchor="ctr">
            <a:spAutoFit/>
          </a:bodyPr>
          <a:lstStyle/>
          <a:p>
            <a:pPr defTabSz="911713" eaLnBrk="0" hangingPunct="0">
              <a:defRPr/>
            </a:pPr>
            <a:r>
              <a:rPr lang="hr-HR" sz="2400" b="1" dirty="0" smtClean="0">
                <a:solidFill>
                  <a:schemeClr val="bg1"/>
                </a:solidFill>
                <a:latin typeface="Calibri" pitchFamily="34" charset="0"/>
                <a:cs typeface="Calibri" pitchFamily="34" charset="0"/>
              </a:rPr>
              <a:t>Porast ulaganja za</a:t>
            </a:r>
            <a:r>
              <a:rPr lang="hu-HU" sz="2400" b="1" dirty="0" smtClean="0">
                <a:solidFill>
                  <a:schemeClr val="bg1"/>
                </a:solidFill>
                <a:latin typeface="Calibri" pitchFamily="34" charset="0"/>
                <a:cs typeface="Calibri" pitchFamily="34" charset="0"/>
              </a:rPr>
              <a:t> 33%</a:t>
            </a:r>
            <a:endParaRPr lang="en-GB" sz="2400" b="1" dirty="0">
              <a:solidFill>
                <a:schemeClr val="bg1"/>
              </a:solidFill>
              <a:latin typeface="Calibri" pitchFamily="34" charset="0"/>
              <a:cs typeface="Calibri" pitchFamily="34" charset="0"/>
            </a:endParaRPr>
          </a:p>
        </p:txBody>
      </p:sp>
      <p:sp>
        <p:nvSpPr>
          <p:cNvPr id="109" name="AutoShape 14"/>
          <p:cNvSpPr>
            <a:spLocks noChangeArrowheads="1"/>
          </p:cNvSpPr>
          <p:nvPr>
            <p:custDataLst>
              <p:tags r:id="rId5"/>
            </p:custDataLst>
          </p:nvPr>
        </p:nvSpPr>
        <p:spPr bwMode="gray">
          <a:xfrm>
            <a:off x="632907" y="860262"/>
            <a:ext cx="2616051" cy="48050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8659" anchor="b">
            <a:spAutoFit/>
          </a:bodyPr>
          <a:lstStyle/>
          <a:p>
            <a:pPr>
              <a:defRPr/>
            </a:pPr>
            <a:r>
              <a:rPr lang="hr-HR" sz="1600" b="1" dirty="0" smtClean="0">
                <a:solidFill>
                  <a:srgbClr val="003F87"/>
                </a:solidFill>
                <a:latin typeface="Calibri" charset="0"/>
                <a:ea typeface="ＭＳ Ｐゴシック" charset="0"/>
                <a:cs typeface="ＭＳ Ｐゴシック" charset="0"/>
              </a:rPr>
              <a:t>Ulaganja</a:t>
            </a:r>
            <a:endParaRPr lang="en-GB" sz="1600" b="1" dirty="0" smtClean="0">
              <a:solidFill>
                <a:srgbClr val="003F87"/>
              </a:solidFill>
              <a:latin typeface="Calibri" charset="0"/>
              <a:ea typeface="ＭＳ Ｐゴシック" charset="0"/>
              <a:cs typeface="ＭＳ Ｐゴシック" charset="0"/>
            </a:endParaRPr>
          </a:p>
          <a:p>
            <a:pPr>
              <a:defRPr/>
            </a:pPr>
            <a:r>
              <a:rPr lang="en-GB" sz="1400" dirty="0" smtClean="0">
                <a:solidFill>
                  <a:srgbClr val="808080"/>
                </a:solidFill>
                <a:latin typeface="Calibri" charset="0"/>
                <a:ea typeface="ＭＳ Ｐゴシック" charset="0"/>
                <a:cs typeface="ＭＳ Ｐゴシック" charset="0"/>
              </a:rPr>
              <a:t>HRK mil</a:t>
            </a:r>
            <a:endParaRPr lang="en-GB" dirty="0">
              <a:solidFill>
                <a:srgbClr val="003F87"/>
              </a:solidFill>
              <a:latin typeface="Calibri" charset="0"/>
              <a:ea typeface="ＭＳ Ｐゴシック" charset="0"/>
              <a:cs typeface="ＭＳ Ｐゴシック" charset="0"/>
            </a:endParaRPr>
          </a:p>
        </p:txBody>
      </p:sp>
      <p:sp>
        <p:nvSpPr>
          <p:cNvPr id="111" name="Freeform 23"/>
          <p:cNvSpPr>
            <a:spLocks/>
          </p:cNvSpPr>
          <p:nvPr>
            <p:custDataLst>
              <p:tags r:id="rId6"/>
            </p:custDataLst>
          </p:nvPr>
        </p:nvSpPr>
        <p:spPr bwMode="auto">
          <a:xfrm>
            <a:off x="624950" y="1340768"/>
            <a:ext cx="8308470" cy="5167370"/>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a:latin typeface="Calibri" pitchFamily="34" charset="0"/>
              <a:cs typeface="Calibri" pitchFamily="34" charset="0"/>
            </a:endParaRPr>
          </a:p>
        </p:txBody>
      </p:sp>
      <p:sp>
        <p:nvSpPr>
          <p:cNvPr id="21" name="Oval 116"/>
          <p:cNvSpPr>
            <a:spLocks noChangeArrowheads="1"/>
          </p:cNvSpPr>
          <p:nvPr>
            <p:custDataLst>
              <p:tags r:id="rId7"/>
            </p:custDataLst>
          </p:nvPr>
        </p:nvSpPr>
        <p:spPr bwMode="gray">
          <a:xfrm>
            <a:off x="2117313" y="1809726"/>
            <a:ext cx="618568" cy="350761"/>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1343">
              <a:lnSpc>
                <a:spcPct val="90000"/>
              </a:lnSpc>
              <a:buClr>
                <a:srgbClr val="002960"/>
              </a:buClr>
              <a:defRPr/>
            </a:pPr>
            <a:r>
              <a:rPr lang="en-GB" sz="1400" b="1" dirty="0" smtClean="0">
                <a:solidFill>
                  <a:srgbClr val="FFFFFF"/>
                </a:solidFill>
                <a:latin typeface="Calibri" pitchFamily="34" charset="0"/>
                <a:ea typeface="ＭＳ Ｐゴシック" charset="0"/>
                <a:cs typeface="Calibri" pitchFamily="34" charset="0"/>
              </a:rPr>
              <a:t>+</a:t>
            </a:r>
            <a:r>
              <a:rPr lang="hr-HR" sz="1400" b="1" dirty="0" smtClean="0">
                <a:solidFill>
                  <a:srgbClr val="FFFFFF"/>
                </a:solidFill>
                <a:latin typeface="Calibri" pitchFamily="34" charset="0"/>
                <a:ea typeface="ＭＳ Ｐゴシック" charset="0"/>
                <a:cs typeface="Calibri" pitchFamily="34" charset="0"/>
              </a:rPr>
              <a:t>33</a:t>
            </a:r>
            <a:r>
              <a:rPr lang="en-GB" sz="1400" b="1" dirty="0" smtClean="0">
                <a:solidFill>
                  <a:srgbClr val="FFFFFF"/>
                </a:solidFill>
                <a:latin typeface="Calibri" pitchFamily="34" charset="0"/>
                <a:ea typeface="ＭＳ Ｐゴシック" charset="0"/>
                <a:cs typeface="Calibri" pitchFamily="34" charset="0"/>
              </a:rPr>
              <a:t>%</a:t>
            </a:r>
            <a:endParaRPr lang="en-GB" sz="1400" b="1" dirty="0">
              <a:solidFill>
                <a:srgbClr val="FFFFFF"/>
              </a:solidFill>
              <a:latin typeface="Calibri" pitchFamily="34" charset="0"/>
              <a:ea typeface="ＭＳ Ｐゴシック" charset="0"/>
              <a:cs typeface="Calibri" pitchFamily="34" charset="0"/>
            </a:endParaRPr>
          </a:p>
        </p:txBody>
      </p:sp>
      <p:sp>
        <p:nvSpPr>
          <p:cNvPr id="23" name="Rectangle 22"/>
          <p:cNvSpPr/>
          <p:nvPr/>
        </p:nvSpPr>
        <p:spPr bwMode="auto">
          <a:xfrm>
            <a:off x="4615736" y="1489158"/>
            <a:ext cx="4317684" cy="5018980"/>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1430" tIns="45716" rIns="91430" bIns="45716" anchor="ctr"/>
          <a:lstStyle/>
          <a:p>
            <a:pPr marL="171450" lvl="0" indent="-171450">
              <a:buFont typeface="Wingdings" pitchFamily="2" charset="2"/>
              <a:buChar char="§"/>
            </a:pPr>
            <a:r>
              <a:rPr lang="hr-HR" sz="1600" b="1" dirty="0" smtClean="0">
                <a:solidFill>
                  <a:srgbClr val="13264D"/>
                </a:solidFill>
                <a:latin typeface="Calibri" pitchFamily="34" charset="0"/>
                <a:cs typeface="Calibri" pitchFamily="34" charset="0"/>
              </a:rPr>
              <a:t>Kapitalna ulaganja porasla su za </a:t>
            </a:r>
            <a:r>
              <a:rPr lang="en-US" sz="1600" b="1" dirty="0" smtClean="0">
                <a:solidFill>
                  <a:srgbClr val="13264D"/>
                </a:solidFill>
                <a:latin typeface="Calibri" pitchFamily="34" charset="0"/>
                <a:cs typeface="Calibri" pitchFamily="34" charset="0"/>
              </a:rPr>
              <a:t>33% </a:t>
            </a:r>
            <a:r>
              <a:rPr lang="hr-HR" sz="1600" b="1" dirty="0" smtClean="0">
                <a:solidFill>
                  <a:srgbClr val="13264D"/>
                </a:solidFill>
                <a:latin typeface="Calibri" pitchFamily="34" charset="0"/>
                <a:cs typeface="Calibri" pitchFamily="34" charset="0"/>
              </a:rPr>
              <a:t>u usporedbi s istim razdobljem </a:t>
            </a:r>
            <a:r>
              <a:rPr lang="en-US" sz="1600" b="1" dirty="0" smtClean="0">
                <a:solidFill>
                  <a:srgbClr val="13264D"/>
                </a:solidFill>
                <a:latin typeface="Calibri" pitchFamily="34" charset="0"/>
                <a:cs typeface="Calibri" pitchFamily="34" charset="0"/>
              </a:rPr>
              <a:t>2013</a:t>
            </a:r>
            <a:r>
              <a:rPr lang="hr-HR" sz="1600" b="1" dirty="0" smtClean="0">
                <a:solidFill>
                  <a:srgbClr val="13264D"/>
                </a:solidFill>
                <a:latin typeface="Calibri" pitchFamily="34" charset="0"/>
                <a:cs typeface="Calibri" pitchFamily="34" charset="0"/>
              </a:rPr>
              <a:t>.</a:t>
            </a:r>
            <a:r>
              <a:rPr lang="en-US" sz="1600" b="1" dirty="0" smtClean="0">
                <a:solidFill>
                  <a:srgbClr val="13264D"/>
                </a:solidFill>
                <a:latin typeface="Calibri" pitchFamily="34" charset="0"/>
                <a:cs typeface="Calibri" pitchFamily="34" charset="0"/>
              </a:rPr>
              <a:t> </a:t>
            </a:r>
          </a:p>
          <a:p>
            <a:pPr marL="171450" lvl="0" indent="-171450">
              <a:buFont typeface="Wingdings" pitchFamily="2" charset="2"/>
              <a:buChar char="§"/>
            </a:pPr>
            <a:r>
              <a:rPr lang="hr-HR" sz="1600" b="1" dirty="0" smtClean="0">
                <a:solidFill>
                  <a:srgbClr val="13264D"/>
                </a:solidFill>
                <a:latin typeface="Calibri" pitchFamily="34" charset="0"/>
                <a:cs typeface="Calibri" pitchFamily="34" charset="0"/>
              </a:rPr>
              <a:t>Većina ulaganja u Hrvatskoj</a:t>
            </a:r>
            <a:r>
              <a:rPr lang="en-US" sz="1600" b="1" dirty="0" smtClean="0">
                <a:solidFill>
                  <a:srgbClr val="13264D"/>
                </a:solidFill>
                <a:latin typeface="Calibri" pitchFamily="34" charset="0"/>
                <a:cs typeface="Calibri" pitchFamily="34" charset="0"/>
              </a:rPr>
              <a:t>, </a:t>
            </a:r>
            <a:r>
              <a:rPr lang="hr-HR" sz="1600" b="1" dirty="0" smtClean="0">
                <a:solidFill>
                  <a:srgbClr val="13264D"/>
                </a:solidFill>
                <a:latin typeface="Calibri" pitchFamily="34" charset="0"/>
                <a:cs typeface="Calibri" pitchFamily="34" charset="0"/>
              </a:rPr>
              <a:t>pretežno u segmentu Istraživanja i proizvodnje</a:t>
            </a:r>
            <a:endParaRPr lang="en-US" sz="1600" b="1" dirty="0" smtClean="0">
              <a:solidFill>
                <a:srgbClr val="13264D"/>
              </a:solidFill>
              <a:latin typeface="Calibri" pitchFamily="34" charset="0"/>
              <a:cs typeface="Calibri" pitchFamily="34" charset="0"/>
            </a:endParaRPr>
          </a:p>
          <a:p>
            <a:pPr lvl="0"/>
            <a:endParaRPr lang="en-US" sz="1600" b="1" dirty="0" smtClean="0">
              <a:solidFill>
                <a:srgbClr val="13264D"/>
              </a:solidFill>
              <a:latin typeface="Calibri" pitchFamily="34" charset="0"/>
              <a:cs typeface="Calibri" pitchFamily="34" charset="0"/>
            </a:endParaRPr>
          </a:p>
          <a:p>
            <a:pPr lvl="0"/>
            <a:r>
              <a:rPr lang="hr-HR" sz="1600" b="1" dirty="0" smtClean="0">
                <a:solidFill>
                  <a:srgbClr val="13264D"/>
                </a:solidFill>
                <a:latin typeface="Calibri" pitchFamily="34" charset="0"/>
                <a:cs typeface="Calibri" pitchFamily="34" charset="0"/>
              </a:rPr>
              <a:t>Istraživanje i proizvodnja</a:t>
            </a:r>
            <a:endParaRPr lang="en-US" sz="1600" dirty="0" smtClean="0">
              <a:solidFill>
                <a:srgbClr val="13264D"/>
              </a:solidFill>
              <a:latin typeface="Calibri" pitchFamily="34" charset="0"/>
              <a:cs typeface="Calibri" pitchFamily="34" charset="0"/>
            </a:endParaRPr>
          </a:p>
          <a:p>
            <a:pPr marL="628650" lvl="1" indent="-171450">
              <a:buFont typeface="Wingdings" pitchFamily="2" charset="2"/>
              <a:buChar char="§"/>
            </a:pPr>
            <a:r>
              <a:rPr lang="hr-HR" sz="1600" dirty="0" smtClean="0">
                <a:solidFill>
                  <a:srgbClr val="13264D"/>
                </a:solidFill>
                <a:latin typeface="Calibri" pitchFamily="34" charset="0"/>
                <a:cs typeface="Calibri" pitchFamily="34" charset="0"/>
              </a:rPr>
              <a:t>Razrada bušače kampanje </a:t>
            </a:r>
            <a:r>
              <a:rPr lang="en-US" sz="1600" dirty="0" smtClean="0">
                <a:solidFill>
                  <a:srgbClr val="13264D"/>
                </a:solidFill>
                <a:latin typeface="Calibri" pitchFamily="34" charset="0"/>
                <a:cs typeface="Calibri" pitchFamily="34" charset="0"/>
              </a:rPr>
              <a:t>n</a:t>
            </a:r>
            <a:r>
              <a:rPr lang="hr-HR" sz="1600" dirty="0" smtClean="0">
                <a:solidFill>
                  <a:srgbClr val="13264D"/>
                </a:solidFill>
                <a:latin typeface="Calibri" pitchFamily="34" charset="0"/>
                <a:cs typeface="Calibri" pitchFamily="34" charset="0"/>
              </a:rPr>
              <a:t>a Jadranu, na polju </a:t>
            </a:r>
            <a:r>
              <a:rPr lang="en-US" sz="1600" dirty="0" err="1" smtClean="0">
                <a:solidFill>
                  <a:srgbClr val="13264D"/>
                </a:solidFill>
                <a:latin typeface="Calibri" pitchFamily="34" charset="0"/>
                <a:cs typeface="Calibri" pitchFamily="34" charset="0"/>
              </a:rPr>
              <a:t>Ika</a:t>
            </a:r>
            <a:endParaRPr lang="en-US" sz="1600" dirty="0">
              <a:solidFill>
                <a:srgbClr val="13264D"/>
              </a:solidFill>
              <a:latin typeface="Calibri" pitchFamily="34" charset="0"/>
              <a:cs typeface="Calibri" pitchFamily="34" charset="0"/>
            </a:endParaRPr>
          </a:p>
          <a:p>
            <a:pPr marL="628650" lvl="1" indent="-171450">
              <a:buFont typeface="Wingdings" pitchFamily="2" charset="2"/>
              <a:buChar char="§"/>
            </a:pPr>
            <a:r>
              <a:rPr lang="hu-HU" sz="1600" dirty="0" smtClean="0">
                <a:solidFill>
                  <a:srgbClr val="13264D"/>
                </a:solidFill>
                <a:latin typeface="Calibri" pitchFamily="34" charset="0"/>
                <a:cs typeface="Calibri" pitchFamily="34" charset="0"/>
              </a:rPr>
              <a:t>EOR </a:t>
            </a:r>
            <a:r>
              <a:rPr lang="hu-HU" sz="1600" dirty="0">
                <a:solidFill>
                  <a:srgbClr val="13264D"/>
                </a:solidFill>
                <a:latin typeface="Calibri" pitchFamily="34" charset="0"/>
                <a:cs typeface="Calibri" pitchFamily="34" charset="0"/>
              </a:rPr>
              <a:t>program</a:t>
            </a:r>
            <a:endParaRPr lang="en-US" sz="1600" dirty="0">
              <a:solidFill>
                <a:srgbClr val="13264D"/>
              </a:solidFill>
              <a:latin typeface="Calibri" pitchFamily="34" charset="0"/>
              <a:cs typeface="Calibri" pitchFamily="34" charset="0"/>
            </a:endParaRPr>
          </a:p>
          <a:p>
            <a:pPr marL="628650" lvl="1" indent="-171450">
              <a:buFont typeface="Wingdings" pitchFamily="2" charset="2"/>
              <a:buChar char="§"/>
            </a:pPr>
            <a:r>
              <a:rPr lang="hr-HR" sz="1600" dirty="0" smtClean="0">
                <a:solidFill>
                  <a:srgbClr val="13264D"/>
                </a:solidFill>
                <a:latin typeface="Calibri" pitchFamily="34" charset="0"/>
                <a:cs typeface="Calibri" pitchFamily="34" charset="0"/>
              </a:rPr>
              <a:t>Opsežni remonti na domaćim kopnenim poljima</a:t>
            </a:r>
            <a:endParaRPr lang="hu-HU" sz="1600" dirty="0" smtClean="0">
              <a:solidFill>
                <a:srgbClr val="13264D"/>
              </a:solidFill>
              <a:latin typeface="Calibri" pitchFamily="34" charset="0"/>
              <a:cs typeface="Calibri" pitchFamily="34" charset="0"/>
            </a:endParaRPr>
          </a:p>
          <a:p>
            <a:pPr lvl="0"/>
            <a:r>
              <a:rPr lang="en-US" sz="1600" b="1" dirty="0" smtClean="0">
                <a:solidFill>
                  <a:srgbClr val="13264D"/>
                </a:solidFill>
                <a:latin typeface="Calibri" pitchFamily="34" charset="0"/>
                <a:cs typeface="Calibri" pitchFamily="34" charset="0"/>
              </a:rPr>
              <a:t>        </a:t>
            </a:r>
          </a:p>
          <a:p>
            <a:pPr lvl="0"/>
            <a:r>
              <a:rPr lang="hr-HR" sz="1600" b="1" dirty="0" smtClean="0">
                <a:solidFill>
                  <a:srgbClr val="13264D"/>
                </a:solidFill>
                <a:latin typeface="Calibri" pitchFamily="34" charset="0"/>
                <a:cs typeface="Calibri" pitchFamily="34" charset="0"/>
              </a:rPr>
              <a:t>Rafinerije i marketing (</a:t>
            </a:r>
            <a:r>
              <a:rPr lang="hr-HR" sz="1600" b="1" dirty="0" err="1" smtClean="0">
                <a:solidFill>
                  <a:srgbClr val="13264D"/>
                </a:solidFill>
                <a:latin typeface="Calibri" pitchFamily="34" charset="0"/>
                <a:cs typeface="Calibri" pitchFamily="34" charset="0"/>
              </a:rPr>
              <a:t>uklj</a:t>
            </a:r>
            <a:r>
              <a:rPr lang="hr-HR" sz="1600" b="1" dirty="0" smtClean="0">
                <a:solidFill>
                  <a:srgbClr val="13264D"/>
                </a:solidFill>
                <a:latin typeface="Calibri" pitchFamily="34" charset="0"/>
                <a:cs typeface="Calibri" pitchFamily="34" charset="0"/>
              </a:rPr>
              <a:t>. Trgovinu na malo)</a:t>
            </a:r>
            <a:endParaRPr lang="en-US" sz="1600" b="1" dirty="0" smtClean="0">
              <a:solidFill>
                <a:srgbClr val="13264D"/>
              </a:solidFill>
              <a:latin typeface="Calibri" pitchFamily="34" charset="0"/>
              <a:cs typeface="Calibri" pitchFamily="34" charset="0"/>
            </a:endParaRPr>
          </a:p>
          <a:p>
            <a:pPr marL="628650" lvl="1" indent="-171450">
              <a:buFont typeface="Wingdings" pitchFamily="2" charset="2"/>
              <a:buChar char="§"/>
            </a:pPr>
            <a:r>
              <a:rPr lang="hr-HR" sz="1600" dirty="0" smtClean="0">
                <a:solidFill>
                  <a:srgbClr val="13264D"/>
                </a:solidFill>
                <a:latin typeface="Calibri" pitchFamily="34" charset="0"/>
                <a:cs typeface="Calibri" pitchFamily="34" charset="0"/>
              </a:rPr>
              <a:t>Redovni remont rafinerije  Sisak</a:t>
            </a:r>
            <a:endParaRPr lang="en-US" sz="1600" dirty="0" smtClean="0">
              <a:solidFill>
                <a:srgbClr val="13264D"/>
              </a:solidFill>
              <a:latin typeface="Calibri" pitchFamily="34" charset="0"/>
              <a:cs typeface="Calibri" pitchFamily="34" charset="0"/>
            </a:endParaRPr>
          </a:p>
          <a:p>
            <a:pPr marL="628650" lvl="1" indent="-171450">
              <a:buFont typeface="Wingdings" pitchFamily="2" charset="2"/>
              <a:buChar char="§"/>
            </a:pPr>
            <a:r>
              <a:rPr lang="hr-HR" sz="1600" dirty="0" smtClean="0">
                <a:solidFill>
                  <a:srgbClr val="13264D"/>
                </a:solidFill>
                <a:latin typeface="Calibri" pitchFamily="34" charset="0"/>
                <a:cs typeface="Calibri" pitchFamily="34" charset="0"/>
              </a:rPr>
              <a:t>Fokus na modernizaciji i kapitalnoj rekonstrukciji benzinskih postaja, uključujući nove lokacije za točenje auto plina</a:t>
            </a:r>
            <a:endParaRPr lang="en-US" sz="1600" dirty="0">
              <a:solidFill>
                <a:srgbClr val="13264D"/>
              </a:solidFill>
              <a:latin typeface="Calibri" pitchFamily="34" charset="0"/>
              <a:cs typeface="Calibri" pitchFamily="34" charset="0"/>
            </a:endParaRPr>
          </a:p>
        </p:txBody>
      </p:sp>
      <p:cxnSp>
        <p:nvCxnSpPr>
          <p:cNvPr id="7" name="Straight Arrow Connector 6"/>
          <p:cNvCxnSpPr/>
          <p:nvPr/>
        </p:nvCxnSpPr>
        <p:spPr>
          <a:xfrm flipV="1">
            <a:off x="2200762" y="2164222"/>
            <a:ext cx="709667" cy="380361"/>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865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ChangeArrowheads="1"/>
          </p:cNvSpPr>
          <p:nvPr/>
        </p:nvSpPr>
        <p:spPr bwMode="auto">
          <a:xfrm>
            <a:off x="121489" y="260648"/>
            <a:ext cx="8794113" cy="463488"/>
          </a:xfrm>
          <a:prstGeom prst="rect">
            <a:avLst/>
          </a:prstGeom>
          <a:noFill/>
          <a:ln>
            <a:noFill/>
          </a:ln>
          <a:extLst/>
        </p:spPr>
        <p:txBody>
          <a:bodyPr lIns="93246" tIns="46623" rIns="93246" bIns="46623" anchor="ctr">
            <a:spAutoFit/>
          </a:bodyPr>
          <a:lstStyle>
            <a:lvl1pPr defTabSz="893763" eaLnBrk="0" hangingPunct="0">
              <a:defRPr sz="1100" b="1">
                <a:solidFill>
                  <a:schemeClr val="tx1"/>
                </a:solidFill>
                <a:latin typeface="Arial" pitchFamily="34" charset="0"/>
                <a:ea typeface="MS PGothic" pitchFamily="34" charset="-128"/>
              </a:defRPr>
            </a:lvl1pPr>
            <a:lvl2pPr marL="742950" indent="-285750" defTabSz="893763" eaLnBrk="0" hangingPunct="0">
              <a:defRPr sz="1100" b="1">
                <a:solidFill>
                  <a:schemeClr val="tx1"/>
                </a:solidFill>
                <a:latin typeface="Arial" pitchFamily="34" charset="0"/>
                <a:ea typeface="MS PGothic" pitchFamily="34" charset="-128"/>
              </a:defRPr>
            </a:lvl2pPr>
            <a:lvl3pPr marL="1143000" indent="-228600" defTabSz="893763" eaLnBrk="0" hangingPunct="0">
              <a:defRPr sz="1100" b="1">
                <a:solidFill>
                  <a:schemeClr val="tx1"/>
                </a:solidFill>
                <a:latin typeface="Arial" pitchFamily="34" charset="0"/>
                <a:ea typeface="MS PGothic" pitchFamily="34" charset="-128"/>
              </a:defRPr>
            </a:lvl3pPr>
            <a:lvl4pPr marL="1600200" indent="-228600" defTabSz="893763" eaLnBrk="0" hangingPunct="0">
              <a:defRPr sz="1100" b="1">
                <a:solidFill>
                  <a:schemeClr val="tx1"/>
                </a:solidFill>
                <a:latin typeface="Arial" pitchFamily="34" charset="0"/>
                <a:ea typeface="MS PGothic" pitchFamily="34" charset="-128"/>
              </a:defRPr>
            </a:lvl4pPr>
            <a:lvl5pPr marL="2057400" indent="-228600" defTabSz="893763" eaLnBrk="0" hangingPunct="0">
              <a:defRPr sz="1100" b="1">
                <a:solidFill>
                  <a:schemeClr val="tx1"/>
                </a:solidFill>
                <a:latin typeface="Arial" pitchFamily="34" charset="0"/>
                <a:ea typeface="MS PGothic" pitchFamily="34" charset="-128"/>
              </a:defRPr>
            </a:lvl5pPr>
            <a:lvl6pPr marL="2514600" indent="-228600" defTabSz="893763"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defTabSz="893763"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defTabSz="893763"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defTabSz="893763" eaLnBrk="0" fontAlgn="base" hangingPunct="0">
              <a:spcBef>
                <a:spcPct val="0"/>
              </a:spcBef>
              <a:spcAft>
                <a:spcPct val="0"/>
              </a:spcAft>
              <a:defRPr sz="1100" b="1">
                <a:solidFill>
                  <a:schemeClr val="tx1"/>
                </a:solidFill>
                <a:latin typeface="Arial" pitchFamily="34" charset="0"/>
                <a:ea typeface="MS PGothic" pitchFamily="34" charset="-128"/>
              </a:defRPr>
            </a:lvl9pPr>
          </a:lstStyle>
          <a:p>
            <a:r>
              <a:rPr lang="hr-HR" sz="2400" dirty="0" smtClean="0">
                <a:solidFill>
                  <a:srgbClr val="FFFFFF"/>
                </a:solidFill>
                <a:latin typeface="Calibri" pitchFamily="34" charset="0"/>
                <a:cs typeface="Arial" pitchFamily="34" charset="0"/>
              </a:rPr>
              <a:t>Daljnje poboljšanje financijskog položaja</a:t>
            </a:r>
            <a:endParaRPr lang="en-GB" sz="2400" dirty="0">
              <a:solidFill>
                <a:srgbClr val="FFFFFF"/>
              </a:solidFill>
              <a:latin typeface="Calibri" pitchFamily="34" charset="0"/>
              <a:cs typeface="Arial" pitchFamily="34" charset="0"/>
            </a:endParaRPr>
          </a:p>
        </p:txBody>
      </p:sp>
      <p:graphicFrame>
        <p:nvGraphicFramePr>
          <p:cNvPr id="2" name="Chart 11"/>
          <p:cNvGraphicFramePr>
            <a:graphicFrameLocks/>
          </p:cNvGraphicFramePr>
          <p:nvPr>
            <p:extLst>
              <p:ext uri="{D42A27DB-BD31-4B8C-83A1-F6EECF244321}">
                <p14:modId xmlns:p14="http://schemas.microsoft.com/office/powerpoint/2010/main" val="4140557796"/>
              </p:ext>
            </p:extLst>
          </p:nvPr>
        </p:nvGraphicFramePr>
        <p:xfrm>
          <a:off x="938329" y="1169439"/>
          <a:ext cx="3384376" cy="3431401"/>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bwMode="auto">
          <a:xfrm>
            <a:off x="335218" y="4258684"/>
            <a:ext cx="8481077" cy="2249454"/>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3296" tIns="46648" rIns="93296" bIns="46648" anchor="ctr"/>
          <a:lstStyle/>
          <a:p>
            <a:pPr lvl="0" defTabSz="913526">
              <a:defRPr/>
            </a:pPr>
            <a:endParaRPr lang="en-US" sz="1600" b="1" dirty="0">
              <a:solidFill>
                <a:srgbClr val="FF0000"/>
              </a:solidFill>
              <a:latin typeface="Calibri"/>
              <a:cs typeface="Arial" charset="0"/>
            </a:endParaRPr>
          </a:p>
          <a:p>
            <a:pPr marL="285750" lvl="0" indent="-285750" defTabSz="913526">
              <a:buFont typeface="Wingdings" pitchFamily="2" charset="2"/>
              <a:buChar char="§"/>
              <a:defRPr/>
            </a:pPr>
            <a:r>
              <a:rPr lang="hr-HR" sz="1600" b="1" dirty="0" smtClean="0">
                <a:solidFill>
                  <a:srgbClr val="13264D"/>
                </a:solidFill>
                <a:latin typeface="Calibri"/>
                <a:cs typeface="Arial" charset="0"/>
              </a:rPr>
              <a:t>Neto zaduženost INA Grupe smanjena je za 18</a:t>
            </a:r>
            <a:r>
              <a:rPr lang="en-US" sz="1600" b="1" dirty="0">
                <a:solidFill>
                  <a:srgbClr val="13264D"/>
                </a:solidFill>
                <a:latin typeface="Calibri"/>
                <a:cs typeface="Arial" charset="0"/>
              </a:rPr>
              <a:t>% </a:t>
            </a:r>
            <a:r>
              <a:rPr lang="hr-HR" sz="1600" b="1" dirty="0" smtClean="0">
                <a:solidFill>
                  <a:srgbClr val="13264D"/>
                </a:solidFill>
                <a:latin typeface="Calibri"/>
                <a:cs typeface="Arial" charset="0"/>
              </a:rPr>
              <a:t>u usporedbi s istim razdobljem 2013.</a:t>
            </a:r>
          </a:p>
          <a:p>
            <a:pPr marL="285750" lvl="0" indent="-285750" defTabSz="913526">
              <a:buFont typeface="Wingdings" pitchFamily="2" charset="2"/>
              <a:buChar char="§"/>
              <a:defRPr/>
            </a:pPr>
            <a:endParaRPr lang="en-US" sz="1600" b="1" dirty="0">
              <a:solidFill>
                <a:srgbClr val="13264D"/>
              </a:solidFill>
              <a:latin typeface="Calibri"/>
              <a:cs typeface="Arial" charset="0"/>
            </a:endParaRPr>
          </a:p>
          <a:p>
            <a:pPr marL="285750" lvl="0" indent="-285750" defTabSz="913526">
              <a:buFont typeface="Wingdings" pitchFamily="2" charset="2"/>
              <a:buChar char="§"/>
              <a:defRPr/>
            </a:pPr>
            <a:r>
              <a:rPr lang="hr-HR" sz="1600" b="1" dirty="0" smtClean="0">
                <a:solidFill>
                  <a:srgbClr val="13264D"/>
                </a:solidFill>
                <a:latin typeface="Calibri"/>
                <a:cs typeface="Arial" charset="0"/>
              </a:rPr>
              <a:t>Omjer duga i kapitala smanjen je na </a:t>
            </a:r>
            <a:r>
              <a:rPr lang="en-US" sz="1600" b="1" dirty="0" smtClean="0">
                <a:solidFill>
                  <a:srgbClr val="13264D"/>
                </a:solidFill>
                <a:latin typeface="Calibri"/>
                <a:cs typeface="Arial" charset="0"/>
              </a:rPr>
              <a:t>2</a:t>
            </a:r>
            <a:r>
              <a:rPr lang="hr-HR" sz="1600" b="1" dirty="0" smtClean="0">
                <a:solidFill>
                  <a:srgbClr val="13264D"/>
                </a:solidFill>
                <a:latin typeface="Calibri"/>
                <a:cs typeface="Arial" charset="0"/>
              </a:rPr>
              <a:t>4,3</a:t>
            </a:r>
            <a:r>
              <a:rPr lang="en-US" sz="1600" b="1" dirty="0">
                <a:solidFill>
                  <a:srgbClr val="13264D"/>
                </a:solidFill>
                <a:latin typeface="Calibri"/>
                <a:cs typeface="Arial" charset="0"/>
              </a:rPr>
              <a:t>% </a:t>
            </a:r>
            <a:r>
              <a:rPr lang="hr-HR" sz="1600" b="1" dirty="0" smtClean="0">
                <a:solidFill>
                  <a:srgbClr val="13264D"/>
                </a:solidFill>
                <a:latin typeface="Calibri"/>
                <a:cs typeface="Arial" charset="0"/>
              </a:rPr>
              <a:t>nastavljajući trogodišnji  trend </a:t>
            </a:r>
          </a:p>
          <a:p>
            <a:pPr lvl="0" defTabSz="913526">
              <a:defRPr/>
            </a:pPr>
            <a:endParaRPr lang="en-US" sz="1600" b="1" dirty="0">
              <a:solidFill>
                <a:srgbClr val="13264D"/>
              </a:solidFill>
              <a:latin typeface="Calibri"/>
              <a:cs typeface="Arial" charset="0"/>
            </a:endParaRPr>
          </a:p>
          <a:p>
            <a:pPr marL="285750" lvl="0" indent="-285750" defTabSz="913526">
              <a:buFont typeface="Wingdings" pitchFamily="2" charset="2"/>
              <a:buChar char="§"/>
              <a:defRPr/>
            </a:pPr>
            <a:r>
              <a:rPr lang="hr-HR" sz="1600" b="1" dirty="0" smtClean="0">
                <a:solidFill>
                  <a:srgbClr val="13264D"/>
                </a:solidFill>
                <a:latin typeface="Calibri"/>
                <a:cs typeface="Arial" charset="0"/>
              </a:rPr>
              <a:t>Operativni novčani tijek predstavlja čvrst temelj za aktualni rast ulaganja i odabrana buduća ulaganja koja stvaraju vrijednost za kompaniju</a:t>
            </a:r>
            <a:endParaRPr lang="en-US" sz="1600" b="1" dirty="0">
              <a:solidFill>
                <a:srgbClr val="13264D"/>
              </a:solidFill>
              <a:latin typeface="Calibri"/>
              <a:cs typeface="Arial" charset="0"/>
            </a:endParaRPr>
          </a:p>
        </p:txBody>
      </p:sp>
      <p:sp>
        <p:nvSpPr>
          <p:cNvPr id="12" name="Text Box 7"/>
          <p:cNvSpPr txBox="1">
            <a:spLocks noChangeArrowheads="1"/>
          </p:cNvSpPr>
          <p:nvPr/>
        </p:nvSpPr>
        <p:spPr bwMode="auto">
          <a:xfrm>
            <a:off x="871250" y="864054"/>
            <a:ext cx="2232140" cy="43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eaLnBrk="1" hangingPunct="1">
              <a:buClr>
                <a:srgbClr val="993300"/>
              </a:buClr>
              <a:buSzPct val="70000"/>
              <a:buFont typeface="Arial" pitchFamily="34" charset="0"/>
              <a:buNone/>
            </a:pPr>
            <a:r>
              <a:rPr lang="hr-HR" sz="1200" dirty="0" smtClean="0">
                <a:solidFill>
                  <a:srgbClr val="006699"/>
                </a:solidFill>
                <a:cs typeface="Arial" pitchFamily="34" charset="0"/>
              </a:rPr>
              <a:t>Neto zaduženost</a:t>
            </a:r>
            <a:endParaRPr lang="en-US" sz="1200" dirty="0">
              <a:solidFill>
                <a:srgbClr val="006699"/>
              </a:solidFill>
              <a:cs typeface="Arial" pitchFamily="34" charset="0"/>
            </a:endParaRPr>
          </a:p>
          <a:p>
            <a:pPr eaLnBrk="1" hangingPunct="1">
              <a:buClr>
                <a:srgbClr val="993300"/>
              </a:buClr>
              <a:buSzPct val="70000"/>
              <a:buFont typeface="Arial" pitchFamily="34" charset="0"/>
              <a:buNone/>
            </a:pPr>
            <a:r>
              <a:rPr lang="en-US" sz="1000" dirty="0">
                <a:solidFill>
                  <a:schemeClr val="bg1">
                    <a:lumMod val="50000"/>
                  </a:schemeClr>
                </a:solidFill>
                <a:cs typeface="Arial" pitchFamily="34" charset="0"/>
              </a:rPr>
              <a:t>(HRK </a:t>
            </a:r>
            <a:r>
              <a:rPr lang="en-US" sz="1000" dirty="0" smtClean="0">
                <a:solidFill>
                  <a:schemeClr val="bg1">
                    <a:lumMod val="50000"/>
                  </a:schemeClr>
                </a:solidFill>
                <a:cs typeface="Arial" pitchFamily="34" charset="0"/>
              </a:rPr>
              <a:t>m</a:t>
            </a:r>
            <a:r>
              <a:rPr lang="hr-HR" sz="1000" dirty="0" smtClean="0">
                <a:solidFill>
                  <a:schemeClr val="bg1">
                    <a:lumMod val="50000"/>
                  </a:schemeClr>
                </a:solidFill>
                <a:cs typeface="Arial" pitchFamily="34" charset="0"/>
              </a:rPr>
              <a:t>il</a:t>
            </a:r>
            <a:r>
              <a:rPr lang="en-US" sz="1000" dirty="0" smtClean="0">
                <a:solidFill>
                  <a:schemeClr val="bg1">
                    <a:lumMod val="50000"/>
                  </a:schemeClr>
                </a:solidFill>
                <a:cs typeface="Arial" pitchFamily="34" charset="0"/>
              </a:rPr>
              <a:t>)</a:t>
            </a:r>
            <a:endParaRPr lang="en-US" sz="1000" dirty="0">
              <a:solidFill>
                <a:schemeClr val="bg1">
                  <a:lumMod val="50000"/>
                </a:schemeClr>
              </a:solidFill>
              <a:cs typeface="Arial" pitchFamily="34" charset="0"/>
            </a:endParaRPr>
          </a:p>
        </p:txBody>
      </p:sp>
      <p:sp>
        <p:nvSpPr>
          <p:cNvPr id="13" name="Freeform 102"/>
          <p:cNvSpPr>
            <a:spLocks/>
          </p:cNvSpPr>
          <p:nvPr>
            <p:custDataLst>
              <p:tags r:id="rId1"/>
            </p:custDataLst>
          </p:nvPr>
        </p:nvSpPr>
        <p:spPr bwMode="auto">
          <a:xfrm>
            <a:off x="899592" y="1318528"/>
            <a:ext cx="2952328" cy="2542520"/>
          </a:xfrm>
          <a:custGeom>
            <a:avLst/>
            <a:gdLst>
              <a:gd name="T0" fmla="*/ 0 w 1950"/>
              <a:gd name="T1" fmla="*/ 814 h 2382"/>
              <a:gd name="T2" fmla="*/ 0 w 1950"/>
              <a:gd name="T3" fmla="*/ 0 h 2382"/>
              <a:gd name="T4" fmla="*/ 82470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
        <p:nvSpPr>
          <p:cNvPr id="15" name="Text Box 7"/>
          <p:cNvSpPr txBox="1">
            <a:spLocks noChangeArrowheads="1"/>
          </p:cNvSpPr>
          <p:nvPr/>
        </p:nvSpPr>
        <p:spPr bwMode="auto">
          <a:xfrm>
            <a:off x="5076056" y="864054"/>
            <a:ext cx="3312260" cy="43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eaLnBrk="1" hangingPunct="1">
              <a:buClr>
                <a:srgbClr val="993300"/>
              </a:buClr>
              <a:buSzPct val="70000"/>
              <a:buFont typeface="Arial" pitchFamily="34" charset="0"/>
              <a:buNone/>
            </a:pPr>
            <a:r>
              <a:rPr lang="hr-HR" sz="1200" dirty="0" smtClean="0">
                <a:solidFill>
                  <a:srgbClr val="006699"/>
                </a:solidFill>
                <a:cs typeface="Arial" pitchFamily="34" charset="0"/>
              </a:rPr>
              <a:t>Omjer duga i kapitala</a:t>
            </a:r>
            <a:endParaRPr lang="en-US" sz="1200" dirty="0">
              <a:solidFill>
                <a:srgbClr val="006699"/>
              </a:solidFill>
              <a:cs typeface="Arial" pitchFamily="34" charset="0"/>
            </a:endParaRPr>
          </a:p>
          <a:p>
            <a:pPr eaLnBrk="1" hangingPunct="1">
              <a:buClr>
                <a:srgbClr val="993300"/>
              </a:buClr>
              <a:buSzPct val="70000"/>
              <a:buFont typeface="Arial" pitchFamily="34" charset="0"/>
              <a:buNone/>
            </a:pPr>
            <a:r>
              <a:rPr lang="en-US" sz="1000" dirty="0">
                <a:solidFill>
                  <a:schemeClr val="bg1">
                    <a:lumMod val="50000"/>
                  </a:schemeClr>
                </a:solidFill>
                <a:cs typeface="Arial" pitchFamily="34" charset="0"/>
              </a:rPr>
              <a:t>(</a:t>
            </a:r>
            <a:r>
              <a:rPr lang="hr-HR" sz="1000" dirty="0">
                <a:solidFill>
                  <a:schemeClr val="bg1">
                    <a:lumMod val="50000"/>
                  </a:schemeClr>
                </a:solidFill>
                <a:cs typeface="Arial" pitchFamily="34" charset="0"/>
              </a:rPr>
              <a:t>%</a:t>
            </a:r>
            <a:r>
              <a:rPr lang="en-US" sz="1000" dirty="0">
                <a:solidFill>
                  <a:schemeClr val="bg1">
                    <a:lumMod val="50000"/>
                  </a:schemeClr>
                </a:solidFill>
                <a:cs typeface="Arial" pitchFamily="34" charset="0"/>
              </a:rPr>
              <a:t>)</a:t>
            </a:r>
          </a:p>
        </p:txBody>
      </p:sp>
      <p:sp>
        <p:nvSpPr>
          <p:cNvPr id="16" name="Freeform 102"/>
          <p:cNvSpPr>
            <a:spLocks/>
          </p:cNvSpPr>
          <p:nvPr>
            <p:custDataLst>
              <p:tags r:id="rId2"/>
            </p:custDataLst>
          </p:nvPr>
        </p:nvSpPr>
        <p:spPr bwMode="auto">
          <a:xfrm>
            <a:off x="5080234" y="1273862"/>
            <a:ext cx="3308082" cy="2587186"/>
          </a:xfrm>
          <a:custGeom>
            <a:avLst/>
            <a:gdLst>
              <a:gd name="T0" fmla="*/ 0 w 1950"/>
              <a:gd name="T1" fmla="*/ 814 h 2382"/>
              <a:gd name="T2" fmla="*/ 0 w 1950"/>
              <a:gd name="T3" fmla="*/ 0 h 2382"/>
              <a:gd name="T4" fmla="*/ 82470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
        <p:nvSpPr>
          <p:cNvPr id="22" name="Text Box 4"/>
          <p:cNvSpPr txBox="1">
            <a:spLocks noChangeArrowheads="1"/>
          </p:cNvSpPr>
          <p:nvPr>
            <p:custDataLst>
              <p:tags r:id="rId3"/>
            </p:custDataLst>
          </p:nvPr>
        </p:nvSpPr>
        <p:spPr bwMode="auto">
          <a:xfrm>
            <a:off x="8722841" y="6508138"/>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US" sz="1400" b="0">
                <a:solidFill>
                  <a:srgbClr val="FFFFFF"/>
                </a:solidFill>
                <a:latin typeface="Calibri" pitchFamily="34" charset="0"/>
                <a:cs typeface="Arial" pitchFamily="34" charset="0"/>
              </a:rPr>
              <a:pPr algn="ctr" eaLnBrk="1" hangingPunct="1">
                <a:buClr>
                  <a:srgbClr val="CC0000"/>
                </a:buClr>
                <a:buFont typeface="FolioHLight" charset="0"/>
                <a:buNone/>
              </a:pPr>
              <a:t>4</a:t>
            </a:fld>
            <a:endParaRPr lang="en-US" sz="1400" b="0" dirty="0">
              <a:solidFill>
                <a:srgbClr val="FFFFFF"/>
              </a:solidFill>
              <a:latin typeface="Calibri" pitchFamily="34" charset="0"/>
              <a:cs typeface="Arial" pitchFamily="34" charset="0"/>
            </a:endParaRPr>
          </a:p>
        </p:txBody>
      </p:sp>
      <p:graphicFrame>
        <p:nvGraphicFramePr>
          <p:cNvPr id="14" name="Chart 11"/>
          <p:cNvGraphicFramePr>
            <a:graphicFrameLocks/>
          </p:cNvGraphicFramePr>
          <p:nvPr>
            <p:extLst>
              <p:ext uri="{D42A27DB-BD31-4B8C-83A1-F6EECF244321}">
                <p14:modId xmlns:p14="http://schemas.microsoft.com/office/powerpoint/2010/main" val="193338744"/>
              </p:ext>
            </p:extLst>
          </p:nvPr>
        </p:nvGraphicFramePr>
        <p:xfrm>
          <a:off x="5198627" y="1318529"/>
          <a:ext cx="3405821" cy="30465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80549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4836"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lnSpc>
                <a:spcPct val="90000"/>
              </a:lnSpc>
              <a:defRPr/>
            </a:pPr>
            <a:r>
              <a:rPr lang="en-US" sz="1600">
                <a:latin typeface="Calibri" charset="0"/>
                <a:ea typeface="ＭＳ Ｐゴシック" charset="0"/>
              </a:rPr>
              <a:t>%</a:t>
            </a:r>
          </a:p>
        </p:txBody>
      </p:sp>
      <p:sp>
        <p:nvSpPr>
          <p:cNvPr id="51" name="Text Box 4"/>
          <p:cNvSpPr txBox="1">
            <a:spLocks noChangeArrowheads="1"/>
          </p:cNvSpPr>
          <p:nvPr>
            <p:custDataLst>
              <p:tags r:id="rId4"/>
            </p:custDataLst>
          </p:nvPr>
        </p:nvSpPr>
        <p:spPr bwMode="auto">
          <a:xfrm>
            <a:off x="8722841" y="6119157"/>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US" sz="1400" b="0">
                <a:solidFill>
                  <a:srgbClr val="FFFFFF"/>
                </a:solidFill>
                <a:latin typeface="Calibri" pitchFamily="34" charset="0"/>
                <a:cs typeface="Arial" pitchFamily="34" charset="0"/>
              </a:rPr>
              <a:pPr algn="ctr" eaLnBrk="1" hangingPunct="1">
                <a:buClr>
                  <a:srgbClr val="CC0000"/>
                </a:buClr>
                <a:buFont typeface="FolioHLight" charset="0"/>
                <a:buNone/>
              </a:pPr>
              <a:t>5</a:t>
            </a:fld>
            <a:endParaRPr lang="en-US" sz="1400" b="0" dirty="0">
              <a:solidFill>
                <a:srgbClr val="FFFFFF"/>
              </a:solidFill>
              <a:latin typeface="Calibri" pitchFamily="34" charset="0"/>
              <a:cs typeface="Arial" pitchFamily="34" charset="0"/>
            </a:endParaRPr>
          </a:p>
        </p:txBody>
      </p:sp>
      <p:sp>
        <p:nvSpPr>
          <p:cNvPr id="52" name="Rectangle 6"/>
          <p:cNvSpPr>
            <a:spLocks noChangeArrowheads="1"/>
          </p:cNvSpPr>
          <p:nvPr/>
        </p:nvSpPr>
        <p:spPr bwMode="auto">
          <a:xfrm>
            <a:off x="208960" y="208965"/>
            <a:ext cx="8813552" cy="463470"/>
          </a:xfrm>
          <a:prstGeom prst="rect">
            <a:avLst/>
          </a:prstGeom>
          <a:noFill/>
          <a:ln>
            <a:noFill/>
          </a:ln>
          <a:extLst/>
        </p:spPr>
        <p:txBody>
          <a:bodyPr lIns="93226" tIns="46614" rIns="93226" bIns="46614" anchor="ctr">
            <a:spAutoFit/>
          </a:bodyPr>
          <a:lstStyle/>
          <a:p>
            <a:pPr defTabSz="911713" eaLnBrk="0" hangingPunct="0">
              <a:defRPr/>
            </a:pPr>
            <a:r>
              <a:rPr lang="hr-HR" sz="2400" b="1" dirty="0" smtClean="0">
                <a:solidFill>
                  <a:schemeClr val="bg1"/>
                </a:solidFill>
                <a:latin typeface="Calibri" pitchFamily="34" charset="0"/>
                <a:cs typeface="Calibri" pitchFamily="34" charset="0"/>
              </a:rPr>
              <a:t>Značajno poboljšanje operativnih i sigurnosnih performansi</a:t>
            </a:r>
            <a:endParaRPr lang="en-GB" sz="2400" b="1" dirty="0">
              <a:solidFill>
                <a:schemeClr val="bg1"/>
              </a:solidFill>
              <a:latin typeface="Calibri" pitchFamily="34" charset="0"/>
              <a:cs typeface="Calibri" pitchFamily="34" charset="0"/>
            </a:endParaRPr>
          </a:p>
        </p:txBody>
      </p:sp>
      <p:sp>
        <p:nvSpPr>
          <p:cNvPr id="145" name="Rectangle 144"/>
          <p:cNvSpPr/>
          <p:nvPr/>
        </p:nvSpPr>
        <p:spPr>
          <a:xfrm>
            <a:off x="52902" y="3717032"/>
            <a:ext cx="1380269" cy="737112"/>
          </a:xfrm>
          <a:prstGeom prst="rect">
            <a:avLst/>
          </a:prstGeom>
          <a:solidFill>
            <a:srgbClr val="A3C1E0">
              <a:lumMod val="40000"/>
              <a:lumOff val="60000"/>
            </a:srgbClr>
          </a:solidFill>
          <a:ln>
            <a:solidFill>
              <a:srgbClr val="336699">
                <a:lumMod val="60000"/>
                <a:lumOff val="40000"/>
              </a:srgbClr>
            </a:solidFill>
          </a:ln>
        </p:spPr>
        <p:txBody>
          <a:bodyPr wrap="square" lIns="93296" tIns="46648" rIns="93296" bIns="46648" anchor="ctr">
            <a:noAutofit/>
          </a:bodyPr>
          <a:lstStyle/>
          <a:p>
            <a:pPr defTabSz="932962">
              <a:defRPr/>
            </a:pPr>
            <a:r>
              <a:rPr lang="hr-HR" sz="1050" b="1" kern="0" dirty="0" err="1" smtClean="0">
                <a:solidFill>
                  <a:schemeClr val="bg2">
                    <a:lumMod val="75000"/>
                  </a:schemeClr>
                </a:solidFill>
                <a:latin typeface="Calibri" pitchFamily="34" charset="0"/>
                <a:cs typeface="Calibri" pitchFamily="34" charset="0"/>
              </a:rPr>
              <a:t>LTIF</a:t>
            </a:r>
            <a:r>
              <a:rPr lang="hr-HR" sz="1050" b="1" kern="0" dirty="0" smtClean="0">
                <a:solidFill>
                  <a:schemeClr val="bg2">
                    <a:lumMod val="75000"/>
                  </a:schemeClr>
                </a:solidFill>
                <a:latin typeface="Calibri" pitchFamily="34" charset="0"/>
                <a:cs typeface="Calibri" pitchFamily="34" charset="0"/>
              </a:rPr>
              <a:t>: Učestalost </a:t>
            </a:r>
            <a:r>
              <a:rPr lang="hr-HR" sz="1050" b="1" kern="0" dirty="0">
                <a:solidFill>
                  <a:schemeClr val="bg2">
                    <a:lumMod val="75000"/>
                  </a:schemeClr>
                </a:solidFill>
                <a:latin typeface="Calibri" pitchFamily="34" charset="0"/>
                <a:cs typeface="Calibri" pitchFamily="34" charset="0"/>
              </a:rPr>
              <a:t>izgubljenog radnog vremena zbog ozljeda</a:t>
            </a:r>
          </a:p>
        </p:txBody>
      </p:sp>
      <p:sp>
        <p:nvSpPr>
          <p:cNvPr id="31" name="Rectangle 30"/>
          <p:cNvSpPr/>
          <p:nvPr/>
        </p:nvSpPr>
        <p:spPr>
          <a:xfrm>
            <a:off x="94174" y="5661248"/>
            <a:ext cx="1332193" cy="703721"/>
          </a:xfrm>
          <a:prstGeom prst="rect">
            <a:avLst/>
          </a:prstGeom>
          <a:solidFill>
            <a:srgbClr val="000000">
              <a:lumMod val="75000"/>
              <a:lumOff val="25000"/>
            </a:srgbClr>
          </a:solidFill>
          <a:ln>
            <a:solidFill>
              <a:srgbClr val="000000">
                <a:lumMod val="85000"/>
                <a:lumOff val="15000"/>
              </a:srgbClr>
            </a:solidFill>
          </a:ln>
        </p:spPr>
        <p:txBody>
          <a:bodyPr wrap="square" anchor="ctr">
            <a:noAutofit/>
          </a:bodyPr>
          <a:lstStyle/>
          <a:p>
            <a:pPr lvl="0" algn="ctr">
              <a:defRPr/>
            </a:pPr>
            <a:r>
              <a:rPr lang="hr-HR" sz="1050" kern="0" dirty="0" smtClean="0">
                <a:solidFill>
                  <a:srgbClr val="FFFFFF"/>
                </a:solidFill>
                <a:latin typeface="Calibri" pitchFamily="34" charset="0"/>
                <a:cs typeface="Calibri" pitchFamily="34" charset="0"/>
              </a:rPr>
              <a:t>VLASTITA POTROŠNJA I GUBICI RAFINERIJA %</a:t>
            </a:r>
            <a:endParaRPr kumimoji="0" lang="en-GB" sz="1050" b="0" i="1" u="none" strike="noStrike" kern="0" cap="none" spc="0" normalizeH="0" baseline="0" noProof="0" dirty="0">
              <a:ln>
                <a:noFill/>
              </a:ln>
              <a:solidFill>
                <a:srgbClr val="FFFFFF"/>
              </a:solidFill>
              <a:effectLst/>
              <a:uLnTx/>
              <a:uFillTx/>
            </a:endParaRPr>
          </a:p>
        </p:txBody>
      </p:sp>
      <p:sp>
        <p:nvSpPr>
          <p:cNvPr id="39" name="Rectangle 38"/>
          <p:cNvSpPr/>
          <p:nvPr/>
        </p:nvSpPr>
        <p:spPr>
          <a:xfrm>
            <a:off x="43307" y="4684947"/>
            <a:ext cx="1369857" cy="760277"/>
          </a:xfrm>
          <a:prstGeom prst="rect">
            <a:avLst/>
          </a:prstGeom>
          <a:solidFill>
            <a:srgbClr val="000000">
              <a:lumMod val="75000"/>
              <a:lumOff val="25000"/>
            </a:srgbClr>
          </a:solidFill>
          <a:ln>
            <a:solidFill>
              <a:srgbClr val="000000">
                <a:lumMod val="85000"/>
                <a:lumOff val="15000"/>
              </a:srgbClr>
            </a:solidFill>
          </a:ln>
        </p:spPr>
        <p:txBody>
          <a:bodyPr wrap="square" anchor="ctr">
            <a:noAutofit/>
          </a:bodyPr>
          <a:lstStyle/>
          <a:p>
            <a:pPr lvl="0" algn="ctr">
              <a:defRPr/>
            </a:pPr>
            <a:r>
              <a:rPr lang="hu-HU" sz="1050" kern="0" dirty="0" smtClean="0">
                <a:solidFill>
                  <a:srgbClr val="FFFFFF"/>
                </a:solidFill>
                <a:latin typeface="Calibri" pitchFamily="34" charset="0"/>
                <a:cs typeface="Calibri" pitchFamily="34" charset="0"/>
              </a:rPr>
              <a:t>PAD PROIZVODNJE NA DOMAĆIM NAFTNIM POLJIMA</a:t>
            </a:r>
            <a:r>
              <a:rPr lang="hr-HR" sz="1050" kern="0" dirty="0" smtClean="0">
                <a:solidFill>
                  <a:srgbClr val="FFFFFF"/>
                </a:solidFill>
                <a:latin typeface="Calibri" pitchFamily="34" charset="0"/>
                <a:cs typeface="Calibri" pitchFamily="34" charset="0"/>
              </a:rPr>
              <a:t>%</a:t>
            </a:r>
            <a:endParaRPr kumimoji="0" lang="en-GB" sz="1050" b="0" i="1" u="none" strike="noStrike" kern="0" cap="none" spc="0" normalizeH="0" baseline="0" noProof="0" dirty="0">
              <a:ln>
                <a:noFill/>
              </a:ln>
              <a:solidFill>
                <a:srgbClr val="FFFFFF"/>
              </a:solidFill>
              <a:effectLst/>
              <a:uLnTx/>
              <a:uFillTx/>
            </a:endParaRPr>
          </a:p>
        </p:txBody>
      </p:sp>
      <p:sp>
        <p:nvSpPr>
          <p:cNvPr id="45" name="Rectangle 44"/>
          <p:cNvSpPr/>
          <p:nvPr/>
        </p:nvSpPr>
        <p:spPr>
          <a:xfrm>
            <a:off x="1622551" y="1237207"/>
            <a:ext cx="2373542" cy="5479064"/>
          </a:xfrm>
          <a:prstGeom prst="rect">
            <a:avLst/>
          </a:prstGeom>
          <a:solidFill>
            <a:srgbClr val="FFFFFF">
              <a:lumMod val="95000"/>
            </a:srgbClr>
          </a:solidFill>
          <a:ln w="9525" cap="flat" cmpd="sng" algn="ctr">
            <a:solidFill>
              <a:srgbClr val="193366"/>
            </a:solidFill>
            <a:prstDash val="solid"/>
          </a:ln>
          <a:effectLst/>
        </p:spPr>
        <p:txBody>
          <a:bodyPr lIns="73462" tIns="0" rIns="73462" bIns="0" rtlCol="0" anchor="t"/>
          <a:lstStyle/>
          <a:p>
            <a:pPr algn="ctr" defTabSz="932962">
              <a:lnSpc>
                <a:spcPct val="93000"/>
              </a:lnSpc>
              <a:spcBef>
                <a:spcPts val="306"/>
              </a:spcBef>
              <a:defRPr/>
            </a:pPr>
            <a:endParaRPr lang="en-GB" sz="1200" kern="0" dirty="0">
              <a:solidFill>
                <a:srgbClr val="FFFFFF"/>
              </a:solidFill>
              <a:latin typeface="Calibri" pitchFamily="34" charset="0"/>
              <a:cs typeface="Calibri" pitchFamily="34" charset="0"/>
            </a:endParaRPr>
          </a:p>
        </p:txBody>
      </p:sp>
      <p:sp>
        <p:nvSpPr>
          <p:cNvPr id="49" name="Rectangle 48"/>
          <p:cNvSpPr/>
          <p:nvPr/>
        </p:nvSpPr>
        <p:spPr>
          <a:xfrm>
            <a:off x="1618800" y="908720"/>
            <a:ext cx="2377292" cy="373222"/>
          </a:xfrm>
          <a:prstGeom prst="rect">
            <a:avLst/>
          </a:prstGeom>
          <a:solidFill>
            <a:schemeClr val="bg2">
              <a:lumMod val="75000"/>
            </a:schemeClr>
          </a:solidFill>
          <a:ln w="9525" cap="flat" cmpd="sng" algn="ctr">
            <a:solidFill>
              <a:srgbClr val="193366"/>
            </a:solidFill>
            <a:prstDash val="solid"/>
          </a:ln>
          <a:effectLst/>
        </p:spPr>
        <p:txBody>
          <a:bodyPr lIns="73462" tIns="0" rIns="73462" bIns="0" rtlCol="0" anchor="ctr"/>
          <a:lstStyle/>
          <a:p>
            <a:pPr algn="ctr" defTabSz="932962">
              <a:lnSpc>
                <a:spcPct val="93000"/>
              </a:lnSpc>
              <a:spcBef>
                <a:spcPts val="306"/>
              </a:spcBef>
              <a:defRPr/>
            </a:pPr>
            <a:r>
              <a:rPr lang="hr-HR" sz="1600" kern="0" dirty="0" smtClean="0">
                <a:solidFill>
                  <a:srgbClr val="FFFFFF"/>
                </a:solidFill>
                <a:latin typeface="Calibri" pitchFamily="34" charset="0"/>
                <a:cs typeface="Calibri" pitchFamily="34" charset="0"/>
              </a:rPr>
              <a:t>2011.</a:t>
            </a:r>
            <a:endParaRPr lang="en-GB" sz="1600" kern="0" dirty="0">
              <a:solidFill>
                <a:srgbClr val="FFFFFF"/>
              </a:solidFill>
              <a:latin typeface="Calibri" pitchFamily="34" charset="0"/>
              <a:cs typeface="Calibri" pitchFamily="34" charset="0"/>
            </a:endParaRPr>
          </a:p>
        </p:txBody>
      </p:sp>
      <p:sp>
        <p:nvSpPr>
          <p:cNvPr id="50" name="Rectangle 49"/>
          <p:cNvSpPr/>
          <p:nvPr/>
        </p:nvSpPr>
        <p:spPr>
          <a:xfrm>
            <a:off x="4131742" y="908720"/>
            <a:ext cx="2373542" cy="337219"/>
          </a:xfrm>
          <a:prstGeom prst="rect">
            <a:avLst/>
          </a:prstGeom>
          <a:solidFill>
            <a:schemeClr val="bg2">
              <a:lumMod val="75000"/>
            </a:schemeClr>
          </a:solidFill>
          <a:ln w="9525" cap="flat" cmpd="sng" algn="ctr">
            <a:solidFill>
              <a:srgbClr val="193366"/>
            </a:solidFill>
            <a:prstDash val="solid"/>
          </a:ln>
          <a:effectLst/>
        </p:spPr>
        <p:txBody>
          <a:bodyPr lIns="73462" tIns="0" rIns="73462" bIns="0" rtlCol="0" anchor="ctr"/>
          <a:lstStyle/>
          <a:p>
            <a:pPr algn="ctr" defTabSz="932962">
              <a:lnSpc>
                <a:spcPct val="93000"/>
              </a:lnSpc>
              <a:spcBef>
                <a:spcPts val="306"/>
              </a:spcBef>
              <a:defRPr/>
            </a:pPr>
            <a:r>
              <a:rPr lang="hr-HR" sz="1600" kern="0" dirty="0" smtClean="0">
                <a:solidFill>
                  <a:srgbClr val="FFFFFF"/>
                </a:solidFill>
                <a:latin typeface="Calibri" pitchFamily="34" charset="0"/>
                <a:cs typeface="Calibri" pitchFamily="34" charset="0"/>
              </a:rPr>
              <a:t>2012.</a:t>
            </a:r>
            <a:endParaRPr lang="en-GB" sz="1600" kern="0" dirty="0">
              <a:solidFill>
                <a:srgbClr val="FFFFFF"/>
              </a:solidFill>
              <a:latin typeface="Calibri" pitchFamily="34" charset="0"/>
              <a:cs typeface="Calibri" pitchFamily="34" charset="0"/>
            </a:endParaRPr>
          </a:p>
        </p:txBody>
      </p:sp>
      <p:sp>
        <p:nvSpPr>
          <p:cNvPr id="53" name="Rectangle 52"/>
          <p:cNvSpPr/>
          <p:nvPr/>
        </p:nvSpPr>
        <p:spPr>
          <a:xfrm>
            <a:off x="6644685" y="908720"/>
            <a:ext cx="2373542" cy="337219"/>
          </a:xfrm>
          <a:prstGeom prst="rect">
            <a:avLst/>
          </a:prstGeom>
          <a:solidFill>
            <a:schemeClr val="bg2">
              <a:lumMod val="75000"/>
            </a:schemeClr>
          </a:solidFill>
          <a:ln w="9525" cap="flat" cmpd="sng" algn="ctr">
            <a:solidFill>
              <a:srgbClr val="193366"/>
            </a:solidFill>
            <a:prstDash val="solid"/>
          </a:ln>
          <a:effectLst/>
        </p:spPr>
        <p:txBody>
          <a:bodyPr lIns="73462" tIns="0" rIns="73462" bIns="0" rtlCol="0" anchor="ctr"/>
          <a:lstStyle/>
          <a:p>
            <a:pPr algn="ctr" defTabSz="932962">
              <a:lnSpc>
                <a:spcPct val="93000"/>
              </a:lnSpc>
              <a:spcBef>
                <a:spcPts val="306"/>
              </a:spcBef>
              <a:defRPr/>
            </a:pPr>
            <a:r>
              <a:rPr lang="hr-HR" sz="1600" kern="0" dirty="0" smtClean="0">
                <a:solidFill>
                  <a:schemeClr val="bg1"/>
                </a:solidFill>
                <a:latin typeface="Calibri" pitchFamily="34" charset="0"/>
                <a:cs typeface="Calibri" pitchFamily="34" charset="0"/>
              </a:rPr>
              <a:t>2013. </a:t>
            </a:r>
            <a:endParaRPr lang="en-GB" sz="1600" kern="0" dirty="0">
              <a:solidFill>
                <a:schemeClr val="bg1"/>
              </a:solidFill>
              <a:latin typeface="Calibri" pitchFamily="34" charset="0"/>
              <a:cs typeface="Calibri" pitchFamily="34" charset="0"/>
            </a:endParaRPr>
          </a:p>
        </p:txBody>
      </p:sp>
      <p:sp>
        <p:nvSpPr>
          <p:cNvPr id="54" name="Rectangle 53"/>
          <p:cNvSpPr/>
          <p:nvPr/>
        </p:nvSpPr>
        <p:spPr>
          <a:xfrm>
            <a:off x="4131742" y="1245939"/>
            <a:ext cx="2373542" cy="5484504"/>
          </a:xfrm>
          <a:prstGeom prst="rect">
            <a:avLst/>
          </a:prstGeom>
          <a:solidFill>
            <a:srgbClr val="FFFFFF">
              <a:lumMod val="95000"/>
            </a:srgbClr>
          </a:solidFill>
          <a:ln w="9525" cap="flat" cmpd="sng" algn="ctr">
            <a:solidFill>
              <a:srgbClr val="193366"/>
            </a:solidFill>
            <a:prstDash val="solid"/>
          </a:ln>
          <a:effectLst/>
        </p:spPr>
        <p:txBody>
          <a:bodyPr lIns="73462" tIns="0" rIns="73462" bIns="0" rtlCol="0" anchor="t"/>
          <a:lstStyle/>
          <a:p>
            <a:pPr algn="ctr" defTabSz="932962">
              <a:lnSpc>
                <a:spcPct val="93000"/>
              </a:lnSpc>
              <a:spcBef>
                <a:spcPts val="306"/>
              </a:spcBef>
              <a:defRPr/>
            </a:pPr>
            <a:endParaRPr lang="en-GB" sz="1200" kern="0" dirty="0">
              <a:solidFill>
                <a:srgbClr val="FFFFFF"/>
              </a:solidFill>
              <a:latin typeface="Calibri" pitchFamily="34" charset="0"/>
              <a:cs typeface="Calibri" pitchFamily="34" charset="0"/>
            </a:endParaRPr>
          </a:p>
        </p:txBody>
      </p:sp>
      <p:sp>
        <p:nvSpPr>
          <p:cNvPr id="55" name="Rectangle 54"/>
          <p:cNvSpPr/>
          <p:nvPr/>
        </p:nvSpPr>
        <p:spPr>
          <a:xfrm>
            <a:off x="6644685" y="1245939"/>
            <a:ext cx="2373542" cy="5468146"/>
          </a:xfrm>
          <a:prstGeom prst="rect">
            <a:avLst/>
          </a:prstGeom>
          <a:solidFill>
            <a:srgbClr val="FFFFFF">
              <a:lumMod val="95000"/>
            </a:srgbClr>
          </a:solidFill>
          <a:ln w="9525" cap="flat" cmpd="sng" algn="ctr">
            <a:solidFill>
              <a:srgbClr val="193366"/>
            </a:solidFill>
            <a:prstDash val="solid"/>
          </a:ln>
          <a:effectLst/>
        </p:spPr>
        <p:txBody>
          <a:bodyPr lIns="73462" tIns="0" rIns="73462" bIns="0" rtlCol="0" anchor="t"/>
          <a:lstStyle/>
          <a:p>
            <a:pPr algn="ctr" defTabSz="932962">
              <a:lnSpc>
                <a:spcPct val="93000"/>
              </a:lnSpc>
              <a:spcBef>
                <a:spcPts val="306"/>
              </a:spcBef>
              <a:defRPr/>
            </a:pPr>
            <a:endParaRPr lang="en-GB" sz="1200" kern="0" dirty="0">
              <a:solidFill>
                <a:srgbClr val="FFFFFF"/>
              </a:solidFill>
              <a:latin typeface="Calibri" pitchFamily="34" charset="0"/>
              <a:cs typeface="Calibri" pitchFamily="34" charset="0"/>
            </a:endParaRPr>
          </a:p>
        </p:txBody>
      </p:sp>
      <p:sp>
        <p:nvSpPr>
          <p:cNvPr id="56" name="Freeform 55"/>
          <p:cNvSpPr/>
          <p:nvPr/>
        </p:nvSpPr>
        <p:spPr>
          <a:xfrm>
            <a:off x="1358387" y="4261325"/>
            <a:ext cx="7182190" cy="884129"/>
          </a:xfrm>
          <a:custGeom>
            <a:avLst/>
            <a:gdLst>
              <a:gd name="connsiteX0" fmla="*/ 0 w 6775373"/>
              <a:gd name="connsiteY0" fmla="*/ 0 h 3161841"/>
              <a:gd name="connsiteX1" fmla="*/ 4098275 w 6775373"/>
              <a:gd name="connsiteY1" fmla="*/ 1134737 h 3161841"/>
              <a:gd name="connsiteX2" fmla="*/ 6775373 w 6775373"/>
              <a:gd name="connsiteY2" fmla="*/ 3161841 h 3161841"/>
            </a:gdLst>
            <a:ahLst/>
            <a:cxnLst>
              <a:cxn ang="0">
                <a:pos x="connsiteX0" y="connsiteY0"/>
              </a:cxn>
              <a:cxn ang="0">
                <a:pos x="connsiteX1" y="connsiteY1"/>
              </a:cxn>
              <a:cxn ang="0">
                <a:pos x="connsiteX2" y="connsiteY2"/>
              </a:cxn>
            </a:cxnLst>
            <a:rect l="l" t="t" r="r" b="b"/>
            <a:pathLst>
              <a:path w="6775373" h="3161841">
                <a:moveTo>
                  <a:pt x="0" y="0"/>
                </a:moveTo>
                <a:cubicBezTo>
                  <a:pt x="1484523" y="303882"/>
                  <a:pt x="2969046" y="607764"/>
                  <a:pt x="4098275" y="1134737"/>
                </a:cubicBezTo>
                <a:cubicBezTo>
                  <a:pt x="5227504" y="1661710"/>
                  <a:pt x="6001438" y="2411775"/>
                  <a:pt x="6775373" y="3161841"/>
                </a:cubicBezTo>
              </a:path>
            </a:pathLst>
          </a:custGeom>
          <a:noFill/>
          <a:ln w="28575" cap="flat" cmpd="sng" algn="ctr">
            <a:solidFill>
              <a:srgbClr val="A3C1E0">
                <a:lumMod val="60000"/>
                <a:lumOff val="40000"/>
              </a:srgbClr>
            </a:solidFill>
            <a:prstDash val="solid"/>
          </a:ln>
          <a:effectLst/>
        </p:spPr>
        <p:txBody>
          <a:bodyPr lIns="93296" tIns="46648" rIns="93296" bIns="46648" rtlCol="0" anchor="ctr"/>
          <a:lstStyle/>
          <a:p>
            <a:pPr algn="ctr" defTabSz="932962">
              <a:defRPr/>
            </a:pPr>
            <a:endParaRPr lang="en-GB" kern="0">
              <a:solidFill>
                <a:srgbClr val="FFFFFF"/>
              </a:solidFill>
              <a:latin typeface="Arial"/>
            </a:endParaRPr>
          </a:p>
        </p:txBody>
      </p:sp>
      <p:sp>
        <p:nvSpPr>
          <p:cNvPr id="57" name="Oval 56"/>
          <p:cNvSpPr/>
          <p:nvPr/>
        </p:nvSpPr>
        <p:spPr>
          <a:xfrm>
            <a:off x="1961018" y="3959458"/>
            <a:ext cx="678155" cy="734624"/>
          </a:xfrm>
          <a:prstGeom prst="ellipse">
            <a:avLst/>
          </a:prstGeom>
          <a:solidFill>
            <a:srgbClr val="D1E0EF"/>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400" b="1" kern="0" dirty="0" smtClean="0">
                <a:solidFill>
                  <a:srgbClr val="336699">
                    <a:lumMod val="50000"/>
                  </a:srgbClr>
                </a:solidFill>
                <a:latin typeface="Calibri" pitchFamily="34" charset="0"/>
                <a:cs typeface="Calibri" pitchFamily="34" charset="0"/>
              </a:rPr>
              <a:t>2.6</a:t>
            </a:r>
            <a:endParaRPr lang="en-GB" sz="1400" b="1" kern="0" dirty="0">
              <a:solidFill>
                <a:srgbClr val="336699">
                  <a:lumMod val="50000"/>
                </a:srgbClr>
              </a:solidFill>
              <a:latin typeface="Calibri" pitchFamily="34" charset="0"/>
              <a:cs typeface="Calibri" pitchFamily="34" charset="0"/>
            </a:endParaRPr>
          </a:p>
        </p:txBody>
      </p:sp>
      <p:sp>
        <p:nvSpPr>
          <p:cNvPr id="58" name="Oval 57"/>
          <p:cNvSpPr/>
          <p:nvPr/>
        </p:nvSpPr>
        <p:spPr>
          <a:xfrm>
            <a:off x="5014906" y="4234947"/>
            <a:ext cx="678155" cy="734624"/>
          </a:xfrm>
          <a:prstGeom prst="ellipse">
            <a:avLst/>
          </a:prstGeom>
          <a:solidFill>
            <a:srgbClr val="D1E0EF"/>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400" b="1" kern="0" dirty="0" smtClean="0">
                <a:solidFill>
                  <a:srgbClr val="336699">
                    <a:lumMod val="50000"/>
                  </a:srgbClr>
                </a:solidFill>
                <a:latin typeface="Calibri" pitchFamily="34" charset="0"/>
                <a:cs typeface="Calibri" pitchFamily="34" charset="0"/>
              </a:rPr>
              <a:t>2.1</a:t>
            </a:r>
            <a:endParaRPr lang="en-GB" sz="1400" b="1" kern="0" dirty="0">
              <a:solidFill>
                <a:srgbClr val="336699">
                  <a:lumMod val="50000"/>
                </a:srgbClr>
              </a:solidFill>
              <a:latin typeface="Calibri" pitchFamily="34" charset="0"/>
              <a:cs typeface="Calibri" pitchFamily="34" charset="0"/>
            </a:endParaRPr>
          </a:p>
        </p:txBody>
      </p:sp>
      <p:sp>
        <p:nvSpPr>
          <p:cNvPr id="59" name="Oval 58"/>
          <p:cNvSpPr/>
          <p:nvPr/>
        </p:nvSpPr>
        <p:spPr>
          <a:xfrm>
            <a:off x="8195701" y="4618015"/>
            <a:ext cx="678155" cy="734624"/>
          </a:xfrm>
          <a:prstGeom prst="ellipse">
            <a:avLst/>
          </a:prstGeom>
          <a:solidFill>
            <a:srgbClr val="D1E0EF"/>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400" b="1" kern="0" dirty="0" smtClean="0">
                <a:latin typeface="Calibri" pitchFamily="34" charset="0"/>
                <a:cs typeface="Calibri" pitchFamily="34" charset="0"/>
              </a:rPr>
              <a:t>1.6</a:t>
            </a:r>
            <a:endParaRPr lang="en-GB" sz="1400" b="1" kern="0" dirty="0">
              <a:latin typeface="Calibri" pitchFamily="34" charset="0"/>
              <a:cs typeface="Calibri" pitchFamily="34" charset="0"/>
            </a:endParaRPr>
          </a:p>
        </p:txBody>
      </p:sp>
      <p:sp>
        <p:nvSpPr>
          <p:cNvPr id="60" name="Freeform 59"/>
          <p:cNvSpPr/>
          <p:nvPr/>
        </p:nvSpPr>
        <p:spPr>
          <a:xfrm>
            <a:off x="1353787" y="6001456"/>
            <a:ext cx="7261523" cy="417814"/>
          </a:xfrm>
          <a:custGeom>
            <a:avLst/>
            <a:gdLst>
              <a:gd name="connsiteX0" fmla="*/ 0 w 7261523"/>
              <a:gd name="connsiteY0" fmla="*/ 47501 h 417814"/>
              <a:gd name="connsiteX1" fmla="*/ 1056904 w 7261523"/>
              <a:gd name="connsiteY1" fmla="*/ 0 h 417814"/>
              <a:gd name="connsiteX2" fmla="*/ 1056904 w 7261523"/>
              <a:gd name="connsiteY2" fmla="*/ 0 h 417814"/>
              <a:gd name="connsiteX3" fmla="*/ 4025735 w 7261523"/>
              <a:gd name="connsiteY3" fmla="*/ 190005 h 417814"/>
              <a:gd name="connsiteX4" fmla="*/ 6994566 w 7261523"/>
              <a:gd name="connsiteY4" fmla="*/ 415636 h 417814"/>
              <a:gd name="connsiteX5" fmla="*/ 6935190 w 7261523"/>
              <a:gd name="connsiteY5" fmla="*/ 285007 h 41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1523" h="417814">
                <a:moveTo>
                  <a:pt x="0" y="47501"/>
                </a:moveTo>
                <a:lnTo>
                  <a:pt x="1056904" y="0"/>
                </a:lnTo>
                <a:lnTo>
                  <a:pt x="1056904" y="0"/>
                </a:lnTo>
                <a:lnTo>
                  <a:pt x="4025735" y="190005"/>
                </a:lnTo>
                <a:lnTo>
                  <a:pt x="6994566" y="415636"/>
                </a:lnTo>
                <a:cubicBezTo>
                  <a:pt x="7479475" y="431470"/>
                  <a:pt x="7207332" y="358238"/>
                  <a:pt x="6935190" y="285007"/>
                </a:cubicBezTo>
              </a:path>
            </a:pathLst>
          </a:custGeom>
          <a:noFill/>
          <a:ln w="3810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023422" y="5729038"/>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100" kern="0" dirty="0" smtClean="0">
                <a:solidFill>
                  <a:srgbClr val="FFFFFF"/>
                </a:solidFill>
                <a:latin typeface="Calibri" pitchFamily="34" charset="0"/>
                <a:cs typeface="Calibri" pitchFamily="34" charset="0"/>
              </a:rPr>
              <a:t>14.9%</a:t>
            </a:r>
            <a:endParaRPr kumimoji="0" lang="en-GB" sz="1100" b="0" i="0" u="none" strike="noStrike" kern="0" cap="none" spc="0" normalizeH="0" baseline="0" noProof="0" dirty="0">
              <a:ln>
                <a:noFill/>
              </a:ln>
              <a:solidFill>
                <a:srgbClr val="FFFFFF"/>
              </a:solidFill>
              <a:effectLst/>
              <a:uLnTx/>
              <a:uFillTx/>
              <a:latin typeface="Calibri" pitchFamily="34" charset="0"/>
              <a:cs typeface="Calibri" pitchFamily="34" charset="0"/>
            </a:endParaRPr>
          </a:p>
        </p:txBody>
      </p:sp>
      <p:sp>
        <p:nvSpPr>
          <p:cNvPr id="62" name="Oval 61"/>
          <p:cNvSpPr/>
          <p:nvPr/>
        </p:nvSpPr>
        <p:spPr>
          <a:xfrm>
            <a:off x="5097528" y="5873054"/>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100" kern="0" noProof="0" dirty="0" smtClean="0">
                <a:solidFill>
                  <a:srgbClr val="FFFFFF"/>
                </a:solidFill>
                <a:latin typeface="Calibri" pitchFamily="34" charset="0"/>
                <a:cs typeface="Calibri" pitchFamily="34" charset="0"/>
              </a:rPr>
              <a:t>13.1%</a:t>
            </a:r>
            <a:endParaRPr kumimoji="0" lang="en-GB" sz="1100" b="0" i="0" u="none" strike="noStrike" kern="0" cap="none" spc="0" normalizeH="0" baseline="0" noProof="0" dirty="0">
              <a:ln>
                <a:noFill/>
              </a:ln>
              <a:solidFill>
                <a:srgbClr val="FFFFFF"/>
              </a:solidFill>
              <a:effectLst/>
              <a:uLnTx/>
              <a:uFillTx/>
              <a:latin typeface="Calibri" pitchFamily="34" charset="0"/>
              <a:cs typeface="Calibri" pitchFamily="34" charset="0"/>
            </a:endParaRPr>
          </a:p>
        </p:txBody>
      </p:sp>
      <p:sp>
        <p:nvSpPr>
          <p:cNvPr id="63" name="Oval 62"/>
          <p:cNvSpPr/>
          <p:nvPr/>
        </p:nvSpPr>
        <p:spPr>
          <a:xfrm>
            <a:off x="8291293" y="6108783"/>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100" kern="0" dirty="0" smtClean="0">
                <a:solidFill>
                  <a:schemeClr val="bg1"/>
                </a:solidFill>
                <a:latin typeface="Calibri" pitchFamily="34" charset="0"/>
                <a:cs typeface="Calibri" pitchFamily="34" charset="0"/>
              </a:rPr>
              <a:t>11.7%</a:t>
            </a:r>
            <a:endParaRPr kumimoji="0" lang="en-GB" sz="11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64" name="Freeform 63"/>
          <p:cNvSpPr/>
          <p:nvPr/>
        </p:nvSpPr>
        <p:spPr>
          <a:xfrm>
            <a:off x="1413164" y="4780353"/>
            <a:ext cx="7089568" cy="1035744"/>
          </a:xfrm>
          <a:custGeom>
            <a:avLst/>
            <a:gdLst>
              <a:gd name="connsiteX0" fmla="*/ 0 w 7089568"/>
              <a:gd name="connsiteY0" fmla="*/ 2591 h 1035744"/>
              <a:gd name="connsiteX1" fmla="*/ 831272 w 7089568"/>
              <a:gd name="connsiteY1" fmla="*/ 109469 h 1035744"/>
              <a:gd name="connsiteX2" fmla="*/ 3966358 w 7089568"/>
              <a:gd name="connsiteY2" fmla="*/ 715110 h 1035744"/>
              <a:gd name="connsiteX3" fmla="*/ 7089568 w 7089568"/>
              <a:gd name="connsiteY3" fmla="*/ 1035744 h 1035744"/>
            </a:gdLst>
            <a:ahLst/>
            <a:cxnLst>
              <a:cxn ang="0">
                <a:pos x="connsiteX0" y="connsiteY0"/>
              </a:cxn>
              <a:cxn ang="0">
                <a:pos x="connsiteX1" y="connsiteY1"/>
              </a:cxn>
              <a:cxn ang="0">
                <a:pos x="connsiteX2" y="connsiteY2"/>
              </a:cxn>
              <a:cxn ang="0">
                <a:pos x="connsiteX3" y="connsiteY3"/>
              </a:cxn>
            </a:cxnLst>
            <a:rect l="l" t="t" r="r" b="b"/>
            <a:pathLst>
              <a:path w="7089568" h="1035744">
                <a:moveTo>
                  <a:pt x="0" y="2591"/>
                </a:moveTo>
                <a:cubicBezTo>
                  <a:pt x="85106" y="-3347"/>
                  <a:pt x="170212" y="-9284"/>
                  <a:pt x="831272" y="109469"/>
                </a:cubicBezTo>
                <a:cubicBezTo>
                  <a:pt x="1492332" y="228222"/>
                  <a:pt x="2923309" y="560731"/>
                  <a:pt x="3966358" y="715110"/>
                </a:cubicBezTo>
                <a:cubicBezTo>
                  <a:pt x="5009407" y="869489"/>
                  <a:pt x="6049487" y="952616"/>
                  <a:pt x="7089568" y="1035744"/>
                </a:cubicBezTo>
              </a:path>
            </a:pathLst>
          </a:custGeom>
          <a:noFill/>
          <a:ln w="38100" cap="flat" cmpd="sng" algn="ctr">
            <a:solidFill>
              <a:schemeClr val="tx1">
                <a:lumMod val="75000"/>
                <a:lumOff val="25000"/>
              </a:schemeClr>
            </a:solidFill>
            <a:prstDash val="solid"/>
          </a:ln>
          <a:effectLst/>
        </p:spPr>
        <p:txBody>
          <a:bodyPr lIns="93296" tIns="46648" rIns="93296" bIns="46648" rtlCol="0" anchor="ctr"/>
          <a:lstStyle/>
          <a:p>
            <a:pPr algn="ctr" defTabSz="932962"/>
            <a:endParaRPr lang="hu-HU" kern="0">
              <a:solidFill>
                <a:srgbClr val="FFFFFF"/>
              </a:solidFill>
              <a:latin typeface="Arial"/>
            </a:endParaRPr>
          </a:p>
        </p:txBody>
      </p:sp>
      <p:sp>
        <p:nvSpPr>
          <p:cNvPr id="65" name="Oval 64"/>
          <p:cNvSpPr/>
          <p:nvPr/>
        </p:nvSpPr>
        <p:spPr>
          <a:xfrm>
            <a:off x="5097528" y="5197254"/>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100" kern="0" noProof="0" dirty="0" smtClean="0">
                <a:solidFill>
                  <a:srgbClr val="FFFFFF"/>
                </a:solidFill>
                <a:latin typeface="Calibri" pitchFamily="34" charset="0"/>
                <a:cs typeface="Calibri" pitchFamily="34" charset="0"/>
              </a:rPr>
              <a:t>3%</a:t>
            </a:r>
            <a:endParaRPr kumimoji="0" lang="en-GB" sz="1100" b="0" i="0" u="none" strike="noStrike" kern="0" cap="none" spc="0" normalizeH="0" baseline="0" noProof="0" dirty="0">
              <a:ln>
                <a:noFill/>
              </a:ln>
              <a:solidFill>
                <a:srgbClr val="FFFFFF"/>
              </a:solidFill>
              <a:effectLst/>
              <a:uLnTx/>
              <a:uFillTx/>
              <a:latin typeface="Calibri" pitchFamily="34" charset="0"/>
              <a:cs typeface="Calibri" pitchFamily="34" charset="0"/>
            </a:endParaRPr>
          </a:p>
        </p:txBody>
      </p:sp>
      <p:sp>
        <p:nvSpPr>
          <p:cNvPr id="66" name="Oval 65"/>
          <p:cNvSpPr/>
          <p:nvPr/>
        </p:nvSpPr>
        <p:spPr>
          <a:xfrm>
            <a:off x="8291293" y="5521988"/>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100" kern="0" dirty="0" smtClean="0">
                <a:solidFill>
                  <a:schemeClr val="bg1"/>
                </a:solidFill>
                <a:latin typeface="Calibri" pitchFamily="34" charset="0"/>
                <a:cs typeface="Calibri" pitchFamily="34" charset="0"/>
              </a:rPr>
              <a:t>2%</a:t>
            </a:r>
            <a:endParaRPr kumimoji="0" lang="en-GB" sz="11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67" name="Oval 66"/>
          <p:cNvSpPr/>
          <p:nvPr/>
        </p:nvSpPr>
        <p:spPr>
          <a:xfrm>
            <a:off x="2023422" y="4717267"/>
            <a:ext cx="498462" cy="540000"/>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1100" kern="0" dirty="0" smtClean="0">
                <a:solidFill>
                  <a:srgbClr val="FFFFFF"/>
                </a:solidFill>
                <a:latin typeface="Calibri" pitchFamily="34" charset="0"/>
                <a:cs typeface="Calibri" pitchFamily="34" charset="0"/>
              </a:rPr>
              <a:t>6%</a:t>
            </a:r>
            <a:endParaRPr kumimoji="0" lang="en-GB" sz="1100" b="0" i="0" u="none" strike="noStrike" kern="0" cap="none" spc="0" normalizeH="0" baseline="0" noProof="0" dirty="0">
              <a:ln>
                <a:noFill/>
              </a:ln>
              <a:solidFill>
                <a:srgbClr val="FFFFFF"/>
              </a:solidFill>
              <a:effectLst/>
              <a:uLnTx/>
              <a:uFillTx/>
              <a:latin typeface="Calibri" pitchFamily="34" charset="0"/>
              <a:cs typeface="Calibri" pitchFamily="34" charset="0"/>
            </a:endParaRPr>
          </a:p>
        </p:txBody>
      </p:sp>
      <p:sp>
        <p:nvSpPr>
          <p:cNvPr id="68" name="Freeform 67"/>
          <p:cNvSpPr/>
          <p:nvPr/>
        </p:nvSpPr>
        <p:spPr>
          <a:xfrm>
            <a:off x="1427110" y="1324528"/>
            <a:ext cx="7188200" cy="584200"/>
          </a:xfrm>
          <a:custGeom>
            <a:avLst/>
            <a:gdLst>
              <a:gd name="connsiteX0" fmla="*/ 0 w 7188200"/>
              <a:gd name="connsiteY0" fmla="*/ 584200 h 584200"/>
              <a:gd name="connsiteX1" fmla="*/ 901700 w 7188200"/>
              <a:gd name="connsiteY1" fmla="*/ 558800 h 584200"/>
              <a:gd name="connsiteX2" fmla="*/ 3962400 w 7188200"/>
              <a:gd name="connsiteY2" fmla="*/ 393700 h 584200"/>
              <a:gd name="connsiteX3" fmla="*/ 7188200 w 7188200"/>
              <a:gd name="connsiteY3" fmla="*/ 0 h 584200"/>
            </a:gdLst>
            <a:ahLst/>
            <a:cxnLst>
              <a:cxn ang="0">
                <a:pos x="connsiteX0" y="connsiteY0"/>
              </a:cxn>
              <a:cxn ang="0">
                <a:pos x="connsiteX1" y="connsiteY1"/>
              </a:cxn>
              <a:cxn ang="0">
                <a:pos x="connsiteX2" y="connsiteY2"/>
              </a:cxn>
              <a:cxn ang="0">
                <a:pos x="connsiteX3" y="connsiteY3"/>
              </a:cxn>
            </a:cxnLst>
            <a:rect l="l" t="t" r="r" b="b"/>
            <a:pathLst>
              <a:path w="7188200" h="584200">
                <a:moveTo>
                  <a:pt x="0" y="584200"/>
                </a:moveTo>
                <a:lnTo>
                  <a:pt x="901700" y="558800"/>
                </a:lnTo>
                <a:cubicBezTo>
                  <a:pt x="1562100" y="527050"/>
                  <a:pt x="2914650" y="486833"/>
                  <a:pt x="3962400" y="393700"/>
                </a:cubicBezTo>
                <a:cubicBezTo>
                  <a:pt x="5010150" y="300567"/>
                  <a:pt x="6099175" y="150283"/>
                  <a:pt x="7188200" y="0"/>
                </a:cubicBezTo>
              </a:path>
            </a:pathLst>
          </a:custGeom>
          <a:noFill/>
          <a:ln w="3810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9" name="Oval 68"/>
          <p:cNvSpPr/>
          <p:nvPr/>
        </p:nvSpPr>
        <p:spPr>
          <a:xfrm>
            <a:off x="1984955" y="1526182"/>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66%</a:t>
            </a:r>
            <a:endParaRPr lang="en-GB" sz="1200" kern="0" dirty="0">
              <a:solidFill>
                <a:srgbClr val="FFFFFF"/>
              </a:solidFill>
              <a:latin typeface="Calibri" pitchFamily="34" charset="0"/>
              <a:cs typeface="Calibri" pitchFamily="34" charset="0"/>
            </a:endParaRPr>
          </a:p>
        </p:txBody>
      </p:sp>
      <p:sp>
        <p:nvSpPr>
          <p:cNvPr id="70" name="Oval 69"/>
          <p:cNvSpPr/>
          <p:nvPr/>
        </p:nvSpPr>
        <p:spPr>
          <a:xfrm>
            <a:off x="5059061" y="1380140"/>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67%</a:t>
            </a:r>
            <a:endParaRPr lang="en-GB" sz="1200" kern="0" dirty="0">
              <a:solidFill>
                <a:srgbClr val="FFFFFF"/>
              </a:solidFill>
              <a:latin typeface="Calibri" pitchFamily="34" charset="0"/>
              <a:cs typeface="Calibri" pitchFamily="34" charset="0"/>
            </a:endParaRPr>
          </a:p>
        </p:txBody>
      </p:sp>
      <p:sp>
        <p:nvSpPr>
          <p:cNvPr id="71" name="Oval 70"/>
          <p:cNvSpPr/>
          <p:nvPr/>
        </p:nvSpPr>
        <p:spPr>
          <a:xfrm>
            <a:off x="8252826" y="1119247"/>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chemeClr val="bg1"/>
                </a:solidFill>
                <a:latin typeface="Calibri" pitchFamily="34" charset="0"/>
                <a:cs typeface="Calibri" pitchFamily="34" charset="0"/>
              </a:rPr>
              <a:t>73%</a:t>
            </a:r>
            <a:endParaRPr lang="en-GB" sz="1200" kern="0" dirty="0">
              <a:solidFill>
                <a:schemeClr val="bg1"/>
              </a:solidFill>
              <a:latin typeface="Calibri" pitchFamily="34" charset="0"/>
              <a:cs typeface="Calibri" pitchFamily="34" charset="0"/>
            </a:endParaRPr>
          </a:p>
        </p:txBody>
      </p:sp>
      <p:sp>
        <p:nvSpPr>
          <p:cNvPr id="72" name="Freeform 71"/>
          <p:cNvSpPr/>
          <p:nvPr/>
        </p:nvSpPr>
        <p:spPr>
          <a:xfrm>
            <a:off x="1452510" y="1978283"/>
            <a:ext cx="7150100" cy="897980"/>
          </a:xfrm>
          <a:custGeom>
            <a:avLst/>
            <a:gdLst>
              <a:gd name="connsiteX0" fmla="*/ 0 w 7150100"/>
              <a:gd name="connsiteY0" fmla="*/ 889000 h 897980"/>
              <a:gd name="connsiteX1" fmla="*/ 863600 w 7150100"/>
              <a:gd name="connsiteY1" fmla="*/ 825500 h 897980"/>
              <a:gd name="connsiteX2" fmla="*/ 3937000 w 7150100"/>
              <a:gd name="connsiteY2" fmla="*/ 355600 h 897980"/>
              <a:gd name="connsiteX3" fmla="*/ 7150100 w 7150100"/>
              <a:gd name="connsiteY3" fmla="*/ 0 h 897980"/>
            </a:gdLst>
            <a:ahLst/>
            <a:cxnLst>
              <a:cxn ang="0">
                <a:pos x="connsiteX0" y="connsiteY0"/>
              </a:cxn>
              <a:cxn ang="0">
                <a:pos x="connsiteX1" y="connsiteY1"/>
              </a:cxn>
              <a:cxn ang="0">
                <a:pos x="connsiteX2" y="connsiteY2"/>
              </a:cxn>
              <a:cxn ang="0">
                <a:pos x="connsiteX3" y="connsiteY3"/>
              </a:cxn>
            </a:cxnLst>
            <a:rect l="l" t="t" r="r" b="b"/>
            <a:pathLst>
              <a:path w="7150100" h="897980">
                <a:moveTo>
                  <a:pt x="0" y="889000"/>
                </a:moveTo>
                <a:cubicBezTo>
                  <a:pt x="103716" y="901700"/>
                  <a:pt x="207433" y="914400"/>
                  <a:pt x="863600" y="825500"/>
                </a:cubicBezTo>
                <a:cubicBezTo>
                  <a:pt x="1519767" y="736600"/>
                  <a:pt x="2889250" y="493183"/>
                  <a:pt x="3937000" y="355600"/>
                </a:cubicBezTo>
                <a:cubicBezTo>
                  <a:pt x="4984750" y="218017"/>
                  <a:pt x="6067425" y="109008"/>
                  <a:pt x="7150100" y="0"/>
                </a:cubicBezTo>
              </a:path>
            </a:pathLst>
          </a:custGeom>
          <a:noFill/>
          <a:ln w="3810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3" name="Oval 72"/>
          <p:cNvSpPr/>
          <p:nvPr/>
        </p:nvSpPr>
        <p:spPr>
          <a:xfrm>
            <a:off x="1984955" y="2534007"/>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smtClean="0">
                <a:solidFill>
                  <a:srgbClr val="FFFFFF"/>
                </a:solidFill>
                <a:latin typeface="Calibri" pitchFamily="34" charset="0"/>
                <a:cs typeface="Calibri" pitchFamily="34" charset="0"/>
              </a:rPr>
              <a:t>63</a:t>
            </a:r>
            <a:endParaRPr lang="en-GB" sz="1200" kern="0" dirty="0">
              <a:solidFill>
                <a:srgbClr val="FFFFFF"/>
              </a:solidFill>
              <a:latin typeface="Calibri" pitchFamily="34" charset="0"/>
              <a:cs typeface="Calibri" pitchFamily="34" charset="0"/>
            </a:endParaRPr>
          </a:p>
        </p:txBody>
      </p:sp>
      <p:sp>
        <p:nvSpPr>
          <p:cNvPr id="74" name="Oval 73"/>
          <p:cNvSpPr/>
          <p:nvPr/>
        </p:nvSpPr>
        <p:spPr>
          <a:xfrm>
            <a:off x="5059061" y="2000842"/>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smtClean="0">
                <a:solidFill>
                  <a:srgbClr val="FFFFFF"/>
                </a:solidFill>
                <a:latin typeface="Calibri" pitchFamily="34" charset="0"/>
                <a:cs typeface="Calibri" pitchFamily="34" charset="0"/>
              </a:rPr>
              <a:t>130</a:t>
            </a:r>
            <a:endParaRPr lang="en-GB" sz="1200" kern="0" dirty="0">
              <a:solidFill>
                <a:srgbClr val="FFFFFF"/>
              </a:solidFill>
              <a:latin typeface="Calibri" pitchFamily="34" charset="0"/>
              <a:cs typeface="Calibri" pitchFamily="34" charset="0"/>
            </a:endParaRPr>
          </a:p>
        </p:txBody>
      </p:sp>
      <p:sp>
        <p:nvSpPr>
          <p:cNvPr id="75" name="Oval 74"/>
          <p:cNvSpPr/>
          <p:nvPr/>
        </p:nvSpPr>
        <p:spPr>
          <a:xfrm>
            <a:off x="8252826" y="1695007"/>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smtClean="0">
                <a:solidFill>
                  <a:schemeClr val="bg1"/>
                </a:solidFill>
                <a:latin typeface="Calibri" pitchFamily="34" charset="0"/>
                <a:cs typeface="Calibri" pitchFamily="34" charset="0"/>
              </a:rPr>
              <a:t>160</a:t>
            </a:r>
            <a:endParaRPr lang="en-GB" sz="1200" kern="0" dirty="0">
              <a:solidFill>
                <a:schemeClr val="bg1"/>
              </a:solidFill>
              <a:latin typeface="Calibri" pitchFamily="34" charset="0"/>
              <a:cs typeface="Calibri" pitchFamily="34" charset="0"/>
            </a:endParaRPr>
          </a:p>
        </p:txBody>
      </p:sp>
      <p:sp>
        <p:nvSpPr>
          <p:cNvPr id="76" name="Freeform 75"/>
          <p:cNvSpPr/>
          <p:nvPr/>
        </p:nvSpPr>
        <p:spPr>
          <a:xfrm>
            <a:off x="1427110" y="2587883"/>
            <a:ext cx="7099300" cy="952500"/>
          </a:xfrm>
          <a:custGeom>
            <a:avLst/>
            <a:gdLst>
              <a:gd name="connsiteX0" fmla="*/ 0 w 7099300"/>
              <a:gd name="connsiteY0" fmla="*/ 952500 h 952500"/>
              <a:gd name="connsiteX1" fmla="*/ 863600 w 7099300"/>
              <a:gd name="connsiteY1" fmla="*/ 914400 h 952500"/>
              <a:gd name="connsiteX2" fmla="*/ 3937000 w 7099300"/>
              <a:gd name="connsiteY2" fmla="*/ 685800 h 952500"/>
              <a:gd name="connsiteX3" fmla="*/ 7099300 w 7099300"/>
              <a:gd name="connsiteY3" fmla="*/ 0 h 952500"/>
            </a:gdLst>
            <a:ahLst/>
            <a:cxnLst>
              <a:cxn ang="0">
                <a:pos x="connsiteX0" y="connsiteY0"/>
              </a:cxn>
              <a:cxn ang="0">
                <a:pos x="connsiteX1" y="connsiteY1"/>
              </a:cxn>
              <a:cxn ang="0">
                <a:pos x="connsiteX2" y="connsiteY2"/>
              </a:cxn>
              <a:cxn ang="0">
                <a:pos x="connsiteX3" y="connsiteY3"/>
              </a:cxn>
            </a:cxnLst>
            <a:rect l="l" t="t" r="r" b="b"/>
            <a:pathLst>
              <a:path w="7099300" h="952500">
                <a:moveTo>
                  <a:pt x="0" y="952500"/>
                </a:moveTo>
                <a:lnTo>
                  <a:pt x="863600" y="914400"/>
                </a:lnTo>
                <a:cubicBezTo>
                  <a:pt x="1519767" y="869950"/>
                  <a:pt x="2897717" y="838200"/>
                  <a:pt x="3937000" y="685800"/>
                </a:cubicBezTo>
                <a:cubicBezTo>
                  <a:pt x="4976283" y="533400"/>
                  <a:pt x="6037791" y="266700"/>
                  <a:pt x="7099300" y="0"/>
                </a:cubicBezTo>
              </a:path>
            </a:pathLst>
          </a:custGeom>
          <a:noFill/>
          <a:ln w="38100" cmpd="sng">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7" name="Oval 76"/>
          <p:cNvSpPr/>
          <p:nvPr/>
        </p:nvSpPr>
        <p:spPr>
          <a:xfrm>
            <a:off x="8252826" y="2271375"/>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chemeClr val="bg1"/>
                </a:solidFill>
                <a:latin typeface="Calibri" pitchFamily="34" charset="0"/>
                <a:cs typeface="Calibri" pitchFamily="34" charset="0"/>
              </a:rPr>
              <a:t>7</a:t>
            </a:r>
            <a:endParaRPr lang="en-GB" sz="1200" kern="0" dirty="0">
              <a:solidFill>
                <a:schemeClr val="bg1"/>
              </a:solidFill>
              <a:latin typeface="Calibri" pitchFamily="34" charset="0"/>
              <a:cs typeface="Calibri" pitchFamily="34" charset="0"/>
            </a:endParaRPr>
          </a:p>
        </p:txBody>
      </p:sp>
      <p:sp>
        <p:nvSpPr>
          <p:cNvPr id="78" name="Oval 77"/>
          <p:cNvSpPr/>
          <p:nvPr/>
        </p:nvSpPr>
        <p:spPr>
          <a:xfrm>
            <a:off x="1984955" y="3219875"/>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1</a:t>
            </a:r>
            <a:endParaRPr lang="en-GB" sz="1200" kern="0" dirty="0">
              <a:solidFill>
                <a:srgbClr val="FFFFFF"/>
              </a:solidFill>
              <a:latin typeface="Calibri" pitchFamily="34" charset="0"/>
              <a:cs typeface="Calibri" pitchFamily="34" charset="0"/>
            </a:endParaRPr>
          </a:p>
        </p:txBody>
      </p:sp>
      <p:sp>
        <p:nvSpPr>
          <p:cNvPr id="79" name="Oval 78"/>
          <p:cNvSpPr/>
          <p:nvPr/>
        </p:nvSpPr>
        <p:spPr>
          <a:xfrm>
            <a:off x="5059061" y="2966055"/>
            <a:ext cx="508617" cy="550968"/>
          </a:xfrm>
          <a:prstGeom prst="ellipse">
            <a:avLst/>
          </a:prstGeom>
          <a:solidFill>
            <a:srgbClr val="000000">
              <a:lumMod val="75000"/>
              <a:lumOff val="25000"/>
            </a:srgbClr>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lIns="0" tIns="0" rIns="0" bIns="0" anchor="ctr">
            <a:noAutofit/>
          </a:bodyPr>
          <a:lstStyle/>
          <a:p>
            <a:pPr algn="ctr" defTabSz="932962">
              <a:defRPr/>
            </a:pPr>
            <a:r>
              <a:rPr lang="hr-HR" sz="1200" kern="0" dirty="0">
                <a:solidFill>
                  <a:srgbClr val="FFFFFF"/>
                </a:solidFill>
                <a:latin typeface="Calibri" pitchFamily="34" charset="0"/>
                <a:cs typeface="Calibri" pitchFamily="34" charset="0"/>
              </a:rPr>
              <a:t>2</a:t>
            </a:r>
            <a:endParaRPr lang="en-GB" sz="1200" kern="0" dirty="0">
              <a:solidFill>
                <a:srgbClr val="FFFFFF"/>
              </a:solidFill>
              <a:latin typeface="Calibri" pitchFamily="34" charset="0"/>
              <a:cs typeface="Calibri" pitchFamily="34" charset="0"/>
            </a:endParaRPr>
          </a:p>
        </p:txBody>
      </p:sp>
      <p:sp>
        <p:nvSpPr>
          <p:cNvPr id="80" name="Rectangle 79"/>
          <p:cNvSpPr/>
          <p:nvPr/>
        </p:nvSpPr>
        <p:spPr>
          <a:xfrm>
            <a:off x="35496" y="1265098"/>
            <a:ext cx="1377668" cy="723742"/>
          </a:xfrm>
          <a:prstGeom prst="rect">
            <a:avLst/>
          </a:prstGeom>
          <a:solidFill>
            <a:srgbClr val="000000">
              <a:lumMod val="75000"/>
              <a:lumOff val="25000"/>
            </a:srgbClr>
          </a:solidFill>
          <a:ln>
            <a:solidFill>
              <a:srgbClr val="000000">
                <a:lumMod val="85000"/>
                <a:lumOff val="15000"/>
              </a:srgbClr>
            </a:solidFill>
          </a:ln>
        </p:spPr>
        <p:txBody>
          <a:bodyPr wrap="square" lIns="93296" tIns="46648" rIns="93296" bIns="46648" anchor="ctr">
            <a:noAutofit/>
          </a:bodyPr>
          <a:lstStyle/>
          <a:p>
            <a:pPr algn="ctr" defTabSz="932962">
              <a:defRPr/>
            </a:pPr>
            <a:r>
              <a:rPr lang="hr-HR" sz="1050" kern="0" dirty="0" smtClean="0">
                <a:solidFill>
                  <a:srgbClr val="FFFFFF"/>
                </a:solidFill>
                <a:latin typeface="Calibri" pitchFamily="34" charset="0"/>
                <a:cs typeface="Calibri" pitchFamily="34" charset="0"/>
              </a:rPr>
              <a:t>TRŽIŠNI UDIO VELEPRODAJE U HRVATSKOJ</a:t>
            </a:r>
            <a:endParaRPr lang="en-GB" sz="1050" i="1" kern="0" dirty="0">
              <a:solidFill>
                <a:srgbClr val="FFFFFF"/>
              </a:solidFill>
            </a:endParaRPr>
          </a:p>
        </p:txBody>
      </p:sp>
      <p:sp>
        <p:nvSpPr>
          <p:cNvPr id="81" name="Rectangle 80"/>
          <p:cNvSpPr/>
          <p:nvPr/>
        </p:nvSpPr>
        <p:spPr>
          <a:xfrm>
            <a:off x="73840" y="2210014"/>
            <a:ext cx="1359332" cy="786938"/>
          </a:xfrm>
          <a:prstGeom prst="rect">
            <a:avLst/>
          </a:prstGeom>
          <a:solidFill>
            <a:srgbClr val="000000">
              <a:lumMod val="75000"/>
              <a:lumOff val="25000"/>
            </a:srgbClr>
          </a:solidFill>
          <a:ln>
            <a:solidFill>
              <a:srgbClr val="000000">
                <a:lumMod val="85000"/>
                <a:lumOff val="15000"/>
              </a:srgbClr>
            </a:solidFill>
          </a:ln>
        </p:spPr>
        <p:txBody>
          <a:bodyPr wrap="square" lIns="93296" tIns="46648" rIns="93296" bIns="46648" anchor="ctr">
            <a:noAutofit/>
          </a:bodyPr>
          <a:lstStyle/>
          <a:p>
            <a:pPr algn="ctr" defTabSz="932962">
              <a:defRPr/>
            </a:pPr>
            <a:r>
              <a:rPr lang="hr-HR" sz="1050" kern="0" dirty="0" smtClean="0">
                <a:solidFill>
                  <a:srgbClr val="FFFFFF"/>
                </a:solidFill>
                <a:latin typeface="Calibri" pitchFamily="34" charset="0"/>
                <a:cs typeface="Calibri" pitchFamily="34" charset="0"/>
              </a:rPr>
              <a:t>BROJ MODERNIZIRANIH BENZINSKIH POSTAJA (KUMULATIV)</a:t>
            </a:r>
            <a:endParaRPr lang="en-GB" sz="1050" i="1" kern="0" dirty="0">
              <a:solidFill>
                <a:srgbClr val="FFFFFF"/>
              </a:solidFill>
            </a:endParaRPr>
          </a:p>
        </p:txBody>
      </p:sp>
      <p:sp>
        <p:nvSpPr>
          <p:cNvPr id="82" name="Rectangle 81"/>
          <p:cNvSpPr/>
          <p:nvPr/>
        </p:nvSpPr>
        <p:spPr>
          <a:xfrm>
            <a:off x="67035" y="3093261"/>
            <a:ext cx="1385475" cy="551763"/>
          </a:xfrm>
          <a:prstGeom prst="rect">
            <a:avLst/>
          </a:prstGeom>
          <a:solidFill>
            <a:srgbClr val="000000">
              <a:lumMod val="75000"/>
              <a:lumOff val="25000"/>
            </a:srgbClr>
          </a:solidFill>
          <a:ln>
            <a:solidFill>
              <a:srgbClr val="000000">
                <a:lumMod val="85000"/>
                <a:lumOff val="15000"/>
              </a:srgbClr>
            </a:solidFill>
          </a:ln>
        </p:spPr>
        <p:txBody>
          <a:bodyPr wrap="square" lIns="93296" tIns="46648" rIns="93296" bIns="46648" anchor="ctr">
            <a:noAutofit/>
          </a:bodyPr>
          <a:lstStyle/>
          <a:p>
            <a:pPr algn="ctr" defTabSz="932962">
              <a:defRPr/>
            </a:pPr>
            <a:r>
              <a:rPr lang="hr-HR" sz="1050" kern="0" dirty="0" smtClean="0">
                <a:solidFill>
                  <a:srgbClr val="FFFFFF"/>
                </a:solidFill>
                <a:latin typeface="Calibri" pitchFamily="34" charset="0"/>
                <a:cs typeface="Calibri" pitchFamily="34" charset="0"/>
              </a:rPr>
              <a:t>BROJ ISTRAŽNIH BUŠOTINA U HRVATSKOJ</a:t>
            </a:r>
            <a:endParaRPr lang="en-GB" sz="1050" i="1" kern="0" dirty="0">
              <a:solidFill>
                <a:srgbClr val="FFFFFF"/>
              </a:solidFill>
            </a:endParaRPr>
          </a:p>
        </p:txBody>
      </p:sp>
    </p:spTree>
    <p:extLst>
      <p:ext uri="{BB962C8B-B14F-4D97-AF65-F5344CB8AC3E}">
        <p14:creationId xmlns:p14="http://schemas.microsoft.com/office/powerpoint/2010/main" val="27800350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16879" y="116632"/>
            <a:ext cx="7379457" cy="601062"/>
          </a:xfrm>
        </p:spPr>
        <p:txBody>
          <a:bodyPr/>
          <a:lstStyle/>
          <a:p>
            <a:r>
              <a:rPr lang="hr-HR" sz="2200" dirty="0" smtClean="0"/>
              <a:t>INA-ini tržišni rezultati: povećani udio na tržištu unatoč njegovom smanjenju i žestokoj konkurenciji</a:t>
            </a:r>
            <a:endParaRPr lang="hr-HR" sz="2200" dirty="0"/>
          </a:p>
        </p:txBody>
      </p:sp>
      <p:sp>
        <p:nvSpPr>
          <p:cNvPr id="14" name="Rectangle 13"/>
          <p:cNvSpPr/>
          <p:nvPr/>
        </p:nvSpPr>
        <p:spPr bwMode="auto">
          <a:xfrm>
            <a:off x="4922540" y="3886304"/>
            <a:ext cx="3969940" cy="2711048"/>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1430" tIns="45716" rIns="91430" bIns="45716"/>
          <a:lstStyle/>
          <a:p>
            <a:pPr algn="just" defTabSz="895255">
              <a:spcBef>
                <a:spcPts val="300"/>
              </a:spcBef>
              <a:defRPr/>
            </a:pPr>
            <a:r>
              <a:rPr lang="hr-HR" sz="1600" b="1" dirty="0" smtClean="0">
                <a:solidFill>
                  <a:schemeClr val="bg2"/>
                </a:solidFill>
                <a:latin typeface="Calibri" pitchFamily="34" charset="0"/>
                <a:cs typeface="Calibri" pitchFamily="34" charset="0"/>
              </a:rPr>
              <a:t>Hrvatska: </a:t>
            </a:r>
          </a:p>
          <a:p>
            <a:pPr algn="just" defTabSz="895255">
              <a:spcBef>
                <a:spcPts val="300"/>
              </a:spcBef>
              <a:defRPr/>
            </a:pPr>
            <a:r>
              <a:rPr lang="hr-HR" sz="1500" dirty="0" smtClean="0">
                <a:solidFill>
                  <a:schemeClr val="bg2"/>
                </a:solidFill>
                <a:latin typeface="Calibri" pitchFamily="34" charset="0"/>
                <a:cs typeface="Calibri" pitchFamily="34" charset="0"/>
              </a:rPr>
              <a:t>-nagli rast s 64% (2011.) na 73% (2013.) unatoč smanjenju tržišta i jakoj konkurenciji </a:t>
            </a:r>
          </a:p>
          <a:p>
            <a:pPr algn="just" defTabSz="895255">
              <a:spcBef>
                <a:spcPts val="300"/>
              </a:spcBef>
              <a:defRPr/>
            </a:pPr>
            <a:r>
              <a:rPr lang="hr-HR" sz="1600" b="1" dirty="0" smtClean="0">
                <a:solidFill>
                  <a:schemeClr val="bg2"/>
                </a:solidFill>
                <a:latin typeface="Calibri" pitchFamily="34" charset="0"/>
                <a:cs typeface="Calibri" pitchFamily="34" charset="0"/>
              </a:rPr>
              <a:t>Bosna i Hercegovina: </a:t>
            </a:r>
          </a:p>
          <a:p>
            <a:pPr algn="just" defTabSz="895255">
              <a:spcBef>
                <a:spcPts val="300"/>
              </a:spcBef>
              <a:defRPr/>
            </a:pPr>
            <a:r>
              <a:rPr lang="hr-HR" sz="1500" dirty="0" smtClean="0">
                <a:solidFill>
                  <a:schemeClr val="bg2"/>
                </a:solidFill>
                <a:latin typeface="Calibri" pitchFamily="34" charset="0"/>
                <a:cs typeface="Calibri" pitchFamily="34" charset="0"/>
              </a:rPr>
              <a:t>- Kontinuiran rast s 37% na 48% u posljednje 4 godine</a:t>
            </a:r>
          </a:p>
          <a:p>
            <a:pPr algn="just" defTabSz="895255">
              <a:spcBef>
                <a:spcPts val="300"/>
              </a:spcBef>
              <a:defRPr/>
            </a:pPr>
            <a:r>
              <a:rPr lang="hr-HR" sz="1600" b="1" dirty="0" smtClean="0">
                <a:solidFill>
                  <a:schemeClr val="bg2"/>
                </a:solidFill>
                <a:latin typeface="Calibri" pitchFamily="34" charset="0"/>
                <a:cs typeface="Calibri" pitchFamily="34" charset="0"/>
              </a:rPr>
              <a:t>Slovenija: </a:t>
            </a:r>
          </a:p>
          <a:p>
            <a:pPr algn="just" defTabSz="895255">
              <a:spcBef>
                <a:spcPts val="300"/>
              </a:spcBef>
              <a:defRPr/>
            </a:pPr>
            <a:r>
              <a:rPr lang="hr-HR" sz="1500" dirty="0" smtClean="0">
                <a:solidFill>
                  <a:schemeClr val="bg2"/>
                </a:solidFill>
                <a:latin typeface="Calibri" pitchFamily="34" charset="0"/>
                <a:cs typeface="Calibri" pitchFamily="34" charset="0"/>
              </a:rPr>
              <a:t>- Od gotovo nule na više od 10% u jednoj godini, što je omogućeno značajnim ulaganjima u rafinerije čime je poboljšana kvaliteta proizvoda</a:t>
            </a:r>
          </a:p>
          <a:p>
            <a:pPr algn="just" defTabSz="895255">
              <a:spcBef>
                <a:spcPts val="300"/>
              </a:spcBef>
              <a:defRPr/>
            </a:pPr>
            <a:endParaRPr lang="en-GB" sz="1500" dirty="0">
              <a:solidFill>
                <a:schemeClr val="bg2"/>
              </a:solidFill>
              <a:latin typeface="Calibri" pitchFamily="34" charset="0"/>
              <a:cs typeface="Calibri" pitchFamily="34" charset="0"/>
            </a:endParaRPr>
          </a:p>
        </p:txBody>
      </p:sp>
      <p:cxnSp>
        <p:nvCxnSpPr>
          <p:cNvPr id="15" name="Straight Arrow Connector 14"/>
          <p:cNvCxnSpPr/>
          <p:nvPr/>
        </p:nvCxnSpPr>
        <p:spPr>
          <a:xfrm>
            <a:off x="2861810" y="2672916"/>
            <a:ext cx="31503" cy="252028"/>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051720" y="1556792"/>
            <a:ext cx="1512168" cy="1062118"/>
          </a:xfrm>
          <a:prstGeom prst="ellipse">
            <a:avLst/>
          </a:prstGeom>
          <a:solidFill>
            <a:schemeClr val="bg1"/>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r>
              <a:rPr lang="hu-HU" sz="1400" b="0" dirty="0" smtClean="0">
                <a:solidFill>
                  <a:schemeClr val="tx1"/>
                </a:solidFill>
                <a:latin typeface="Calibri" panose="020F0502020204030204" pitchFamily="34" charset="0"/>
                <a:cs typeface="Arial" pitchFamily="34" charset="0"/>
              </a:rPr>
              <a:t>Start of full wholesale supply of Tifon</a:t>
            </a:r>
          </a:p>
        </p:txBody>
      </p:sp>
      <p:cxnSp>
        <p:nvCxnSpPr>
          <p:cNvPr id="17" name="Straight Arrow Connector 16"/>
          <p:cNvCxnSpPr/>
          <p:nvPr/>
        </p:nvCxnSpPr>
        <p:spPr>
          <a:xfrm>
            <a:off x="7452320" y="2978950"/>
            <a:ext cx="162018" cy="252028"/>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p:cNvGraphicFramePr>
          <p:nvPr>
            <p:extLst>
              <p:ext uri="{D42A27DB-BD31-4B8C-83A1-F6EECF244321}">
                <p14:modId xmlns:p14="http://schemas.microsoft.com/office/powerpoint/2010/main" val="3638425048"/>
              </p:ext>
            </p:extLst>
          </p:nvPr>
        </p:nvGraphicFramePr>
        <p:xfrm>
          <a:off x="251520" y="1323404"/>
          <a:ext cx="4104456" cy="2449477"/>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Box 7"/>
          <p:cNvSpPr txBox="1">
            <a:spLocks noChangeArrowheads="1"/>
          </p:cNvSpPr>
          <p:nvPr/>
        </p:nvSpPr>
        <p:spPr bwMode="auto">
          <a:xfrm>
            <a:off x="179512" y="953196"/>
            <a:ext cx="4392488"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993300"/>
              </a:buClr>
              <a:buSzPct val="70000"/>
              <a:buFont typeface="Arial" pitchFamily="34" charset="0"/>
              <a:buNone/>
            </a:pPr>
            <a:r>
              <a:rPr lang="hr-HR" sz="1600" dirty="0" smtClean="0">
                <a:solidFill>
                  <a:schemeClr val="bg2">
                    <a:lumMod val="75000"/>
                  </a:schemeClr>
                </a:solidFill>
                <a:latin typeface="Calibri" pitchFamily="34" charset="0"/>
                <a:cs typeface="Calibri" pitchFamily="34" charset="0"/>
              </a:rPr>
              <a:t>INA-</a:t>
            </a:r>
            <a:r>
              <a:rPr lang="hr-HR" sz="1600" dirty="0" err="1" smtClean="0">
                <a:solidFill>
                  <a:schemeClr val="bg2">
                    <a:lumMod val="75000"/>
                  </a:schemeClr>
                </a:solidFill>
                <a:latin typeface="Calibri" pitchFamily="34" charset="0"/>
                <a:cs typeface="Calibri" pitchFamily="34" charset="0"/>
              </a:rPr>
              <a:t>in</a:t>
            </a:r>
            <a:r>
              <a:rPr lang="hr-HR" sz="1600" dirty="0" smtClean="0">
                <a:solidFill>
                  <a:schemeClr val="bg2">
                    <a:lumMod val="75000"/>
                  </a:schemeClr>
                </a:solidFill>
                <a:latin typeface="Calibri" pitchFamily="34" charset="0"/>
                <a:cs typeface="Calibri" pitchFamily="34" charset="0"/>
              </a:rPr>
              <a:t> udio na tržištu motornih goriva u Hrvatskoj</a:t>
            </a:r>
          </a:p>
        </p:txBody>
      </p:sp>
      <p:sp>
        <p:nvSpPr>
          <p:cNvPr id="21" name="Text Box 7"/>
          <p:cNvSpPr txBox="1">
            <a:spLocks noChangeArrowheads="1"/>
          </p:cNvSpPr>
          <p:nvPr/>
        </p:nvSpPr>
        <p:spPr bwMode="auto">
          <a:xfrm>
            <a:off x="107504" y="3672062"/>
            <a:ext cx="4104456"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993300"/>
              </a:buClr>
              <a:buSzPct val="70000"/>
              <a:buFont typeface="Arial" pitchFamily="34" charset="0"/>
              <a:buNone/>
            </a:pPr>
            <a:r>
              <a:rPr lang="hu-HU" sz="1600" dirty="0" err="1">
                <a:solidFill>
                  <a:schemeClr val="bg2">
                    <a:lumMod val="75000"/>
                  </a:schemeClr>
                </a:solidFill>
                <a:latin typeface="Calibri" pitchFamily="34" charset="0"/>
                <a:cs typeface="Calibri" pitchFamily="34" charset="0"/>
              </a:rPr>
              <a:t>INA-in</a:t>
            </a:r>
            <a:r>
              <a:rPr lang="hu-HU" sz="1600" dirty="0">
                <a:solidFill>
                  <a:schemeClr val="bg2">
                    <a:lumMod val="75000"/>
                  </a:schemeClr>
                </a:solidFill>
                <a:latin typeface="Calibri" pitchFamily="34" charset="0"/>
                <a:cs typeface="Calibri" pitchFamily="34" charset="0"/>
              </a:rPr>
              <a:t> </a:t>
            </a:r>
            <a:r>
              <a:rPr lang="hu-HU" sz="1600" dirty="0" err="1">
                <a:solidFill>
                  <a:schemeClr val="bg2">
                    <a:lumMod val="75000"/>
                  </a:schemeClr>
                </a:solidFill>
                <a:latin typeface="Calibri" pitchFamily="34" charset="0"/>
                <a:cs typeface="Calibri" pitchFamily="34" charset="0"/>
              </a:rPr>
              <a:t>udio</a:t>
            </a:r>
            <a:r>
              <a:rPr lang="hu-HU" sz="1600" dirty="0">
                <a:solidFill>
                  <a:schemeClr val="bg2">
                    <a:lumMod val="75000"/>
                  </a:schemeClr>
                </a:solidFill>
                <a:latin typeface="Calibri" pitchFamily="34" charset="0"/>
                <a:cs typeface="Calibri" pitchFamily="34" charset="0"/>
              </a:rPr>
              <a:t> na </a:t>
            </a:r>
            <a:r>
              <a:rPr lang="hu-HU" sz="1600" dirty="0" err="1">
                <a:solidFill>
                  <a:schemeClr val="bg2">
                    <a:lumMod val="75000"/>
                  </a:schemeClr>
                </a:solidFill>
                <a:latin typeface="Calibri" pitchFamily="34" charset="0"/>
                <a:cs typeface="Calibri" pitchFamily="34" charset="0"/>
              </a:rPr>
              <a:t>tržištu</a:t>
            </a:r>
            <a:r>
              <a:rPr lang="hu-HU" sz="1600" dirty="0">
                <a:solidFill>
                  <a:schemeClr val="bg2">
                    <a:lumMod val="75000"/>
                  </a:schemeClr>
                </a:solidFill>
                <a:latin typeface="Calibri" pitchFamily="34" charset="0"/>
                <a:cs typeface="Calibri" pitchFamily="34" charset="0"/>
              </a:rPr>
              <a:t> </a:t>
            </a:r>
            <a:r>
              <a:rPr lang="hu-HU" sz="1600" dirty="0" err="1">
                <a:solidFill>
                  <a:schemeClr val="bg2">
                    <a:lumMod val="75000"/>
                  </a:schemeClr>
                </a:solidFill>
                <a:latin typeface="Calibri" pitchFamily="34" charset="0"/>
                <a:cs typeface="Calibri" pitchFamily="34" charset="0"/>
              </a:rPr>
              <a:t>motornih</a:t>
            </a:r>
            <a:r>
              <a:rPr lang="hu-HU" sz="1600" dirty="0">
                <a:solidFill>
                  <a:schemeClr val="bg2">
                    <a:lumMod val="75000"/>
                  </a:schemeClr>
                </a:solidFill>
                <a:latin typeface="Calibri" pitchFamily="34" charset="0"/>
                <a:cs typeface="Calibri" pitchFamily="34" charset="0"/>
              </a:rPr>
              <a:t> </a:t>
            </a:r>
            <a:r>
              <a:rPr lang="hu-HU" sz="1600" dirty="0" err="1">
                <a:solidFill>
                  <a:schemeClr val="bg2">
                    <a:lumMod val="75000"/>
                  </a:schemeClr>
                </a:solidFill>
                <a:latin typeface="Calibri" pitchFamily="34" charset="0"/>
                <a:cs typeface="Calibri" pitchFamily="34" charset="0"/>
              </a:rPr>
              <a:t>goriva</a:t>
            </a:r>
            <a:r>
              <a:rPr lang="hu-HU" sz="1600" dirty="0">
                <a:solidFill>
                  <a:schemeClr val="bg2">
                    <a:lumMod val="75000"/>
                  </a:schemeClr>
                </a:solidFill>
                <a:latin typeface="Calibri" pitchFamily="34" charset="0"/>
                <a:cs typeface="Calibri" pitchFamily="34" charset="0"/>
              </a:rPr>
              <a:t> u </a:t>
            </a:r>
            <a:r>
              <a:rPr lang="hu-HU" sz="1600" dirty="0" err="1" smtClean="0">
                <a:solidFill>
                  <a:schemeClr val="bg2">
                    <a:lumMod val="75000"/>
                  </a:schemeClr>
                </a:solidFill>
                <a:latin typeface="Calibri" pitchFamily="34" charset="0"/>
                <a:cs typeface="Calibri" pitchFamily="34" charset="0"/>
              </a:rPr>
              <a:t>BiH</a:t>
            </a:r>
            <a:endParaRPr lang="hu-HU" sz="1600" dirty="0">
              <a:solidFill>
                <a:schemeClr val="bg2">
                  <a:lumMod val="75000"/>
                </a:schemeClr>
              </a:solidFill>
              <a:latin typeface="Calibri" pitchFamily="34" charset="0"/>
              <a:cs typeface="Calibri" pitchFamily="34" charset="0"/>
            </a:endParaRPr>
          </a:p>
        </p:txBody>
      </p:sp>
      <p:graphicFrame>
        <p:nvGraphicFramePr>
          <p:cNvPr id="22" name="Chart 21"/>
          <p:cNvGraphicFramePr>
            <a:graphicFrameLocks/>
          </p:cNvGraphicFramePr>
          <p:nvPr>
            <p:extLst>
              <p:ext uri="{D42A27DB-BD31-4B8C-83A1-F6EECF244321}">
                <p14:modId xmlns:p14="http://schemas.microsoft.com/office/powerpoint/2010/main" val="964857291"/>
              </p:ext>
            </p:extLst>
          </p:nvPr>
        </p:nvGraphicFramePr>
        <p:xfrm>
          <a:off x="251520" y="4058232"/>
          <a:ext cx="4104456" cy="2407922"/>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Box 7"/>
          <p:cNvSpPr txBox="1">
            <a:spLocks noChangeArrowheads="1"/>
          </p:cNvSpPr>
          <p:nvPr/>
        </p:nvSpPr>
        <p:spPr bwMode="auto">
          <a:xfrm>
            <a:off x="4644008" y="953196"/>
            <a:ext cx="4382988"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993300"/>
              </a:buClr>
              <a:buSzPct val="70000"/>
              <a:buFont typeface="Arial" pitchFamily="34" charset="0"/>
              <a:buNone/>
            </a:pPr>
            <a:r>
              <a:rPr lang="hr-HR" sz="1600" dirty="0">
                <a:solidFill>
                  <a:schemeClr val="bg2">
                    <a:lumMod val="75000"/>
                  </a:schemeClr>
                </a:solidFill>
                <a:latin typeface="Calibri" pitchFamily="34" charset="0"/>
                <a:cs typeface="Calibri" pitchFamily="34" charset="0"/>
              </a:rPr>
              <a:t>INA-</a:t>
            </a:r>
            <a:r>
              <a:rPr lang="hr-HR" sz="1600" dirty="0" err="1">
                <a:solidFill>
                  <a:schemeClr val="bg2">
                    <a:lumMod val="75000"/>
                  </a:schemeClr>
                </a:solidFill>
                <a:latin typeface="Calibri" pitchFamily="34" charset="0"/>
                <a:cs typeface="Calibri" pitchFamily="34" charset="0"/>
              </a:rPr>
              <a:t>in</a:t>
            </a:r>
            <a:r>
              <a:rPr lang="hr-HR" sz="1600" dirty="0">
                <a:solidFill>
                  <a:schemeClr val="bg2">
                    <a:lumMod val="75000"/>
                  </a:schemeClr>
                </a:solidFill>
                <a:latin typeface="Calibri" pitchFamily="34" charset="0"/>
                <a:cs typeface="Calibri" pitchFamily="34" charset="0"/>
              </a:rPr>
              <a:t> udio na tržištu motornih goriva u </a:t>
            </a:r>
            <a:r>
              <a:rPr lang="hr-HR" sz="1600" dirty="0" smtClean="0">
                <a:solidFill>
                  <a:schemeClr val="bg2">
                    <a:lumMod val="75000"/>
                  </a:schemeClr>
                </a:solidFill>
                <a:latin typeface="Calibri" pitchFamily="34" charset="0"/>
                <a:cs typeface="Calibri" pitchFamily="34" charset="0"/>
              </a:rPr>
              <a:t>Sloveniji</a:t>
            </a:r>
            <a:endParaRPr lang="hr-HR" sz="1600" dirty="0">
              <a:solidFill>
                <a:schemeClr val="bg2">
                  <a:lumMod val="75000"/>
                </a:schemeClr>
              </a:solidFill>
              <a:latin typeface="Calibri" pitchFamily="34" charset="0"/>
              <a:cs typeface="Calibri" pitchFamily="34" charset="0"/>
            </a:endParaRPr>
          </a:p>
        </p:txBody>
      </p:sp>
      <p:sp>
        <p:nvSpPr>
          <p:cNvPr id="25" name="Oval 24"/>
          <p:cNvSpPr/>
          <p:nvPr/>
        </p:nvSpPr>
        <p:spPr>
          <a:xfrm>
            <a:off x="1979712" y="1412776"/>
            <a:ext cx="1656184" cy="1224136"/>
          </a:xfrm>
          <a:prstGeom prst="ellipse">
            <a:avLst/>
          </a:prstGeom>
          <a:solidFill>
            <a:schemeClr val="bg1"/>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r>
              <a:rPr lang="hr-HR" sz="1400" b="0" dirty="0" smtClean="0">
                <a:solidFill>
                  <a:schemeClr val="tx1"/>
                </a:solidFill>
                <a:latin typeface="Calibri" panose="020F0502020204030204" pitchFamily="34" charset="0"/>
                <a:cs typeface="Arial" pitchFamily="34" charset="0"/>
              </a:rPr>
              <a:t>Početak potpune veleprodajne opskrbe Tifona</a:t>
            </a:r>
          </a:p>
        </p:txBody>
      </p:sp>
      <p:cxnSp>
        <p:nvCxnSpPr>
          <p:cNvPr id="26" name="Straight Arrow Connector 25"/>
          <p:cNvCxnSpPr/>
          <p:nvPr/>
        </p:nvCxnSpPr>
        <p:spPr>
          <a:xfrm>
            <a:off x="2915816" y="2651902"/>
            <a:ext cx="31503" cy="252028"/>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graphicFrame>
        <p:nvGraphicFramePr>
          <p:cNvPr id="27" name="Chart 26"/>
          <p:cNvGraphicFramePr>
            <a:graphicFrameLocks/>
          </p:cNvGraphicFramePr>
          <p:nvPr>
            <p:extLst>
              <p:ext uri="{D42A27DB-BD31-4B8C-83A1-F6EECF244321}">
                <p14:modId xmlns:p14="http://schemas.microsoft.com/office/powerpoint/2010/main" val="218607715"/>
              </p:ext>
            </p:extLst>
          </p:nvPr>
        </p:nvGraphicFramePr>
        <p:xfrm>
          <a:off x="4806280" y="1300585"/>
          <a:ext cx="4220716" cy="2585720"/>
        </p:xfrm>
        <a:graphic>
          <a:graphicData uri="http://schemas.openxmlformats.org/drawingml/2006/chart">
            <c:chart xmlns:c="http://schemas.openxmlformats.org/drawingml/2006/chart" xmlns:r="http://schemas.openxmlformats.org/officeDocument/2006/relationships" r:id="rId4"/>
          </a:graphicData>
        </a:graphic>
      </p:graphicFrame>
      <p:sp>
        <p:nvSpPr>
          <p:cNvPr id="28" name="Oval 27"/>
          <p:cNvSpPr/>
          <p:nvPr/>
        </p:nvSpPr>
        <p:spPr>
          <a:xfrm>
            <a:off x="5652120" y="1556792"/>
            <a:ext cx="2664296" cy="1422158"/>
          </a:xfrm>
          <a:prstGeom prst="ellipse">
            <a:avLst/>
          </a:prstGeom>
          <a:solidFill>
            <a:schemeClr val="bg1"/>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r>
              <a:rPr lang="hr-HR" sz="1400" b="0" dirty="0" smtClean="0">
                <a:solidFill>
                  <a:schemeClr val="tx1"/>
                </a:solidFill>
                <a:latin typeface="Calibri" panose="020F0502020204030204" pitchFamily="34" charset="0"/>
                <a:cs typeface="Arial" pitchFamily="34" charset="0"/>
              </a:rPr>
              <a:t>Dovršetak velikih ulaganja u modernizaciju rafinerija, poboljšanje kvalitete proizvoda</a:t>
            </a:r>
          </a:p>
        </p:txBody>
      </p:sp>
    </p:spTree>
    <p:extLst>
      <p:ext uri="{BB962C8B-B14F-4D97-AF65-F5344CB8AC3E}">
        <p14:creationId xmlns:p14="http://schemas.microsoft.com/office/powerpoint/2010/main" val="2134883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5861" name="think-cell Slide" r:id="rId14" imgW="0" imgH="0" progId="TCLayout.ActiveDocument.1">
                  <p:embed/>
                </p:oleObj>
              </mc:Choice>
              <mc:Fallback>
                <p:oleObj name="think-cell Slide" r:id="rId1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3796" name="Rectangle 3" hidden="1"/>
          <p:cNvSpPr>
            <a:spLocks noChangeArrowheads="1"/>
          </p:cNvSpPr>
          <p:nvPr>
            <p:custDataLst>
              <p:tags r:id="rId3"/>
            </p:custDataLst>
          </p:nvPr>
        </p:nvSpPr>
        <p:spPr bwMode="gray">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a:lnSpc>
                <a:spcPct val="90000"/>
              </a:lnSpc>
              <a:defRPr/>
            </a:pPr>
            <a:r>
              <a:rPr lang="en-US" sz="1600">
                <a:latin typeface="Calibri" charset="0"/>
                <a:ea typeface="ＭＳ Ｐゴシック" charset="0"/>
              </a:rPr>
              <a:t>%</a:t>
            </a:r>
          </a:p>
        </p:txBody>
      </p:sp>
      <p:sp>
        <p:nvSpPr>
          <p:cNvPr id="51" name="Text Box 4"/>
          <p:cNvSpPr txBox="1">
            <a:spLocks noChangeArrowheads="1"/>
          </p:cNvSpPr>
          <p:nvPr>
            <p:custDataLst>
              <p:tags r:id="rId4"/>
            </p:custDataLst>
          </p:nvPr>
        </p:nvSpPr>
        <p:spPr bwMode="auto">
          <a:xfrm>
            <a:off x="8722841" y="6508138"/>
            <a:ext cx="421159" cy="3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spAutoFit/>
          </a:bodyPr>
          <a:lstStyle>
            <a:lvl1pPr eaLnBrk="0" hangingPunct="0">
              <a:defRPr sz="1100" b="1">
                <a:solidFill>
                  <a:schemeClr val="tx1"/>
                </a:solidFill>
                <a:latin typeface="Arial" pitchFamily="34" charset="0"/>
                <a:ea typeface="MS PGothic" pitchFamily="34" charset="-128"/>
              </a:defRPr>
            </a:lvl1pPr>
            <a:lvl2pPr marL="742950" indent="-285750" eaLnBrk="0" hangingPunct="0">
              <a:defRPr sz="1100" b="1">
                <a:solidFill>
                  <a:schemeClr val="tx1"/>
                </a:solidFill>
                <a:latin typeface="Arial" pitchFamily="34" charset="0"/>
                <a:ea typeface="MS PGothic" pitchFamily="34" charset="-128"/>
              </a:defRPr>
            </a:lvl2pPr>
            <a:lvl3pPr marL="1143000" indent="-228600" eaLnBrk="0" hangingPunct="0">
              <a:defRPr sz="1100" b="1">
                <a:solidFill>
                  <a:schemeClr val="tx1"/>
                </a:solidFill>
                <a:latin typeface="Arial" pitchFamily="34" charset="0"/>
                <a:ea typeface="MS PGothic" pitchFamily="34" charset="-128"/>
              </a:defRPr>
            </a:lvl3pPr>
            <a:lvl4pPr marL="1600200" indent="-228600" eaLnBrk="0" hangingPunct="0">
              <a:defRPr sz="1100" b="1">
                <a:solidFill>
                  <a:schemeClr val="tx1"/>
                </a:solidFill>
                <a:latin typeface="Arial" pitchFamily="34" charset="0"/>
                <a:ea typeface="MS PGothic" pitchFamily="34" charset="-128"/>
              </a:defRPr>
            </a:lvl4pPr>
            <a:lvl5pPr marL="2057400" indent="-228600" eaLnBrk="0" hangingPunct="0">
              <a:defRPr sz="11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1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1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1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100" b="1">
                <a:solidFill>
                  <a:schemeClr val="tx1"/>
                </a:solidFill>
                <a:latin typeface="Arial" pitchFamily="34" charset="0"/>
                <a:ea typeface="MS PGothic" pitchFamily="34" charset="-128"/>
              </a:defRPr>
            </a:lvl9pPr>
          </a:lstStyle>
          <a:p>
            <a:pPr algn="ctr" eaLnBrk="1" hangingPunct="1">
              <a:buClr>
                <a:srgbClr val="CC0000"/>
              </a:buClr>
              <a:buFont typeface="FolioHLight" charset="0"/>
              <a:buNone/>
            </a:pPr>
            <a:fld id="{1546D13F-3916-41CD-A581-916C3FC22671}" type="slidenum">
              <a:rPr lang="en-US" sz="1400" b="0">
                <a:solidFill>
                  <a:srgbClr val="FFFFFF"/>
                </a:solidFill>
                <a:latin typeface="Calibri" pitchFamily="34" charset="0"/>
                <a:cs typeface="Arial" pitchFamily="34" charset="0"/>
              </a:rPr>
              <a:pPr algn="ctr" eaLnBrk="1" hangingPunct="1">
                <a:buClr>
                  <a:srgbClr val="CC0000"/>
                </a:buClr>
                <a:buFont typeface="FolioHLight" charset="0"/>
                <a:buNone/>
              </a:pPr>
              <a:t>7</a:t>
            </a:fld>
            <a:endParaRPr lang="en-US" sz="1400" b="0" dirty="0">
              <a:solidFill>
                <a:srgbClr val="FFFFFF"/>
              </a:solidFill>
              <a:latin typeface="Calibri" pitchFamily="34" charset="0"/>
              <a:cs typeface="Arial" pitchFamily="34" charset="0"/>
            </a:endParaRPr>
          </a:p>
        </p:txBody>
      </p:sp>
      <p:sp>
        <p:nvSpPr>
          <p:cNvPr id="52" name="Rectangle 6"/>
          <p:cNvSpPr>
            <a:spLocks noChangeArrowheads="1"/>
          </p:cNvSpPr>
          <p:nvPr/>
        </p:nvSpPr>
        <p:spPr bwMode="auto">
          <a:xfrm>
            <a:off x="208960" y="259049"/>
            <a:ext cx="8813552" cy="463470"/>
          </a:xfrm>
          <a:prstGeom prst="rect">
            <a:avLst/>
          </a:prstGeom>
          <a:noFill/>
          <a:ln>
            <a:noFill/>
          </a:ln>
          <a:extLst/>
        </p:spPr>
        <p:txBody>
          <a:bodyPr lIns="93226" tIns="46614" rIns="93226" bIns="46614" anchor="ctr">
            <a:spAutoFit/>
          </a:bodyPr>
          <a:lstStyle/>
          <a:p>
            <a:pPr defTabSz="911713" eaLnBrk="0" hangingPunct="0">
              <a:defRPr/>
            </a:pPr>
            <a:r>
              <a:rPr lang="hr-HR" sz="2400" b="1" dirty="0">
                <a:solidFill>
                  <a:schemeClr val="bg1"/>
                </a:solidFill>
                <a:latin typeface="Calibri" pitchFamily="34" charset="0"/>
                <a:cs typeface="Calibri" pitchFamily="34" charset="0"/>
              </a:rPr>
              <a:t>Vrlo snažan rast </a:t>
            </a:r>
            <a:r>
              <a:rPr lang="hr-HR" sz="2400" b="1" dirty="0" smtClean="0">
                <a:solidFill>
                  <a:schemeClr val="bg1"/>
                </a:solidFill>
                <a:latin typeface="Calibri" pitchFamily="34" charset="0"/>
                <a:cs typeface="Calibri" pitchFamily="34" charset="0"/>
              </a:rPr>
              <a:t>ulaganja</a:t>
            </a:r>
            <a:endParaRPr lang="hr-HR" sz="2400" b="1" dirty="0">
              <a:solidFill>
                <a:schemeClr val="bg1"/>
              </a:solidFill>
              <a:latin typeface="Calibri" pitchFamily="34" charset="0"/>
              <a:cs typeface="Calibri" pitchFamily="34" charset="0"/>
            </a:endParaRPr>
          </a:p>
        </p:txBody>
      </p:sp>
      <p:sp>
        <p:nvSpPr>
          <p:cNvPr id="111" name="Freeform 23"/>
          <p:cNvSpPr>
            <a:spLocks/>
          </p:cNvSpPr>
          <p:nvPr>
            <p:custDataLst>
              <p:tags r:id="rId5"/>
            </p:custDataLst>
          </p:nvPr>
        </p:nvSpPr>
        <p:spPr bwMode="auto">
          <a:xfrm>
            <a:off x="323528" y="1496832"/>
            <a:ext cx="5171186" cy="3744416"/>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dirty="0">
              <a:latin typeface="Calibri" pitchFamily="34" charset="0"/>
              <a:cs typeface="Calibri" pitchFamily="34" charset="0"/>
            </a:endParaRPr>
          </a:p>
        </p:txBody>
      </p:sp>
      <p:graphicFrame>
        <p:nvGraphicFramePr>
          <p:cNvPr id="3" name="Chart 2"/>
          <p:cNvGraphicFramePr/>
          <p:nvPr>
            <p:extLst>
              <p:ext uri="{D42A27DB-BD31-4B8C-83A1-F6EECF244321}">
                <p14:modId xmlns:p14="http://schemas.microsoft.com/office/powerpoint/2010/main" val="3381408388"/>
              </p:ext>
            </p:extLst>
          </p:nvPr>
        </p:nvGraphicFramePr>
        <p:xfrm>
          <a:off x="356371" y="1351535"/>
          <a:ext cx="2591165" cy="4249754"/>
        </p:xfrm>
        <a:graphic>
          <a:graphicData uri="http://schemas.openxmlformats.org/drawingml/2006/chart">
            <c:chart xmlns:c="http://schemas.openxmlformats.org/drawingml/2006/chart" xmlns:r="http://schemas.openxmlformats.org/officeDocument/2006/relationships" r:id="rId15"/>
          </a:graphicData>
        </a:graphic>
      </p:graphicFrame>
      <p:sp>
        <p:nvSpPr>
          <p:cNvPr id="21" name="Oval 116"/>
          <p:cNvSpPr>
            <a:spLocks noChangeArrowheads="1"/>
          </p:cNvSpPr>
          <p:nvPr>
            <p:custDataLst>
              <p:tags r:id="rId6"/>
            </p:custDataLst>
          </p:nvPr>
        </p:nvSpPr>
        <p:spPr bwMode="gray">
          <a:xfrm>
            <a:off x="1178429" y="1843619"/>
            <a:ext cx="618568" cy="350761"/>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1343">
              <a:lnSpc>
                <a:spcPct val="90000"/>
              </a:lnSpc>
              <a:buClr>
                <a:srgbClr val="002960"/>
              </a:buClr>
              <a:defRPr/>
            </a:pPr>
            <a:r>
              <a:rPr lang="hr-HR" sz="1400" b="1" dirty="0" smtClean="0">
                <a:solidFill>
                  <a:srgbClr val="FFFFFF"/>
                </a:solidFill>
                <a:latin typeface="Calibri" pitchFamily="34" charset="0"/>
                <a:ea typeface="ＭＳ Ｐゴシック" charset="0"/>
                <a:cs typeface="Calibri" pitchFamily="34" charset="0"/>
              </a:rPr>
              <a:t>+57</a:t>
            </a:r>
            <a:r>
              <a:rPr lang="en-US" sz="1400" b="1" dirty="0" smtClean="0">
                <a:solidFill>
                  <a:srgbClr val="FFFFFF"/>
                </a:solidFill>
                <a:latin typeface="Calibri" pitchFamily="34" charset="0"/>
                <a:ea typeface="ＭＳ Ｐゴシック" charset="0"/>
                <a:cs typeface="Calibri" pitchFamily="34" charset="0"/>
              </a:rPr>
              <a:t>%</a:t>
            </a:r>
            <a:endParaRPr lang="en-US" sz="1400" b="1" dirty="0">
              <a:solidFill>
                <a:srgbClr val="FFFFFF"/>
              </a:solidFill>
              <a:latin typeface="Calibri" pitchFamily="34" charset="0"/>
              <a:ea typeface="ＭＳ Ｐゴシック" charset="0"/>
              <a:cs typeface="Calibri" pitchFamily="34" charset="0"/>
            </a:endParaRPr>
          </a:p>
        </p:txBody>
      </p:sp>
      <p:cxnSp>
        <p:nvCxnSpPr>
          <p:cNvPr id="7" name="Straight Arrow Connector 6"/>
          <p:cNvCxnSpPr/>
          <p:nvPr/>
        </p:nvCxnSpPr>
        <p:spPr>
          <a:xfrm flipV="1">
            <a:off x="1251605" y="2148766"/>
            <a:ext cx="642709" cy="839539"/>
          </a:xfrm>
          <a:prstGeom prst="straightConnector1">
            <a:avLst/>
          </a:prstGeom>
          <a:ln w="9525">
            <a:solidFill>
              <a:schemeClr val="accent3"/>
            </a:solidFill>
            <a:tailEnd type="arrow"/>
          </a:ln>
          <a:effectLst/>
        </p:spPr>
        <p:style>
          <a:lnRef idx="1">
            <a:schemeClr val="accent1"/>
          </a:lnRef>
          <a:fillRef idx="0">
            <a:schemeClr val="accent1"/>
          </a:fillRef>
          <a:effectRef idx="0">
            <a:schemeClr val="accent1"/>
          </a:effectRef>
          <a:fontRef idx="minor">
            <a:schemeClr val="tx1"/>
          </a:fontRef>
        </p:style>
      </p:cxnSp>
      <p:graphicFrame>
        <p:nvGraphicFramePr>
          <p:cNvPr id="34" name="Chart 33"/>
          <p:cNvGraphicFramePr>
            <a:graphicFrameLocks/>
          </p:cNvGraphicFramePr>
          <p:nvPr>
            <p:extLst>
              <p:ext uri="{D42A27DB-BD31-4B8C-83A1-F6EECF244321}">
                <p14:modId xmlns:p14="http://schemas.microsoft.com/office/powerpoint/2010/main" val="926194785"/>
              </p:ext>
            </p:extLst>
          </p:nvPr>
        </p:nvGraphicFramePr>
        <p:xfrm>
          <a:off x="2819916" y="1280808"/>
          <a:ext cx="2662685" cy="4392488"/>
        </p:xfrm>
        <a:graphic>
          <a:graphicData uri="http://schemas.openxmlformats.org/drawingml/2006/chart">
            <c:chart xmlns:c="http://schemas.openxmlformats.org/drawingml/2006/chart" xmlns:r="http://schemas.openxmlformats.org/officeDocument/2006/relationships" r:id="rId16"/>
          </a:graphicData>
        </a:graphic>
      </p:graphicFrame>
      <p:sp>
        <p:nvSpPr>
          <p:cNvPr id="35" name="TextBox 31"/>
          <p:cNvSpPr txBox="1"/>
          <p:nvPr/>
        </p:nvSpPr>
        <p:spPr>
          <a:xfrm>
            <a:off x="4413874" y="1689018"/>
            <a:ext cx="70377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r-HR" sz="1400" b="1" i="0" dirty="0" smtClean="0">
                <a:latin typeface="Calibri" pitchFamily="34" charset="0"/>
                <a:cs typeface="Calibri" pitchFamily="34" charset="0"/>
              </a:rPr>
              <a:t>2.013</a:t>
            </a:r>
          </a:p>
        </p:txBody>
      </p:sp>
      <p:sp>
        <p:nvSpPr>
          <p:cNvPr id="36" name="TextBox 31"/>
          <p:cNvSpPr txBox="1"/>
          <p:nvPr/>
        </p:nvSpPr>
        <p:spPr>
          <a:xfrm>
            <a:off x="3204944" y="2597572"/>
            <a:ext cx="70381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hr-HR" sz="1400" b="1" i="0" dirty="0" smtClean="0">
                <a:latin typeface="Calibri" pitchFamily="34" charset="0"/>
                <a:cs typeface="Calibri" pitchFamily="34" charset="0"/>
              </a:rPr>
              <a:t>1.286</a:t>
            </a:r>
          </a:p>
        </p:txBody>
      </p:sp>
      <p:cxnSp>
        <p:nvCxnSpPr>
          <p:cNvPr id="4" name="Straight Connector 3"/>
          <p:cNvCxnSpPr/>
          <p:nvPr/>
        </p:nvCxnSpPr>
        <p:spPr>
          <a:xfrm flipV="1">
            <a:off x="3778417" y="2988305"/>
            <a:ext cx="732892" cy="724265"/>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79789" y="2221728"/>
            <a:ext cx="731520" cy="931289"/>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2" name="Oval 116"/>
          <p:cNvSpPr>
            <a:spLocks noChangeArrowheads="1"/>
          </p:cNvSpPr>
          <p:nvPr>
            <p:custDataLst>
              <p:tags r:id="rId7"/>
            </p:custDataLst>
          </p:nvPr>
        </p:nvSpPr>
        <p:spPr bwMode="gray">
          <a:xfrm>
            <a:off x="3908758" y="3712570"/>
            <a:ext cx="432048" cy="350761"/>
          </a:xfrm>
          <a:prstGeom prst="ellipse">
            <a:avLst/>
          </a:prstGeom>
          <a:solidFill>
            <a:schemeClr val="accent3">
              <a:lumMod val="75000"/>
            </a:schemeClr>
          </a:solidFill>
          <a:ln w="9525">
            <a:solidFill>
              <a:schemeClr val="tx2"/>
            </a:solidFill>
            <a:round/>
            <a:headEnd/>
            <a:tailEnd/>
          </a:ln>
          <a:effectLst/>
          <a:extLst/>
        </p:spPr>
        <p:txBody>
          <a:bodyPr wrap="none" lIns="0" tIns="0" rIns="0" bIns="0" anchor="ctr"/>
          <a:lstStyle/>
          <a:p>
            <a:pPr algn="ctr" defTabSz="931343">
              <a:lnSpc>
                <a:spcPct val="90000"/>
              </a:lnSpc>
              <a:buClr>
                <a:srgbClr val="002960"/>
              </a:buClr>
              <a:defRPr/>
            </a:pPr>
            <a:r>
              <a:rPr lang="hr-HR" sz="1400" b="1" dirty="0" smtClean="0">
                <a:solidFill>
                  <a:srgbClr val="FFFFFF"/>
                </a:solidFill>
                <a:latin typeface="Calibri" pitchFamily="34" charset="0"/>
                <a:ea typeface="ＭＳ Ｐゴシック" charset="0"/>
                <a:cs typeface="Calibri" pitchFamily="34" charset="0"/>
              </a:rPr>
              <a:t>+87</a:t>
            </a:r>
            <a:r>
              <a:rPr lang="en-US" sz="1400" b="1" dirty="0" smtClean="0">
                <a:solidFill>
                  <a:srgbClr val="FFFFFF"/>
                </a:solidFill>
                <a:latin typeface="Calibri" pitchFamily="34" charset="0"/>
                <a:ea typeface="ＭＳ Ｐゴシック" charset="0"/>
                <a:cs typeface="Calibri" pitchFamily="34" charset="0"/>
              </a:rPr>
              <a:t>%</a:t>
            </a:r>
            <a:endParaRPr lang="en-US" sz="1400" b="1" dirty="0">
              <a:solidFill>
                <a:srgbClr val="FFFFFF"/>
              </a:solidFill>
              <a:latin typeface="Calibri" pitchFamily="34" charset="0"/>
              <a:ea typeface="ＭＳ Ｐゴシック" charset="0"/>
              <a:cs typeface="Calibri" pitchFamily="34" charset="0"/>
            </a:endParaRPr>
          </a:p>
        </p:txBody>
      </p:sp>
      <p:sp>
        <p:nvSpPr>
          <p:cNvPr id="24" name="Oval 116"/>
          <p:cNvSpPr>
            <a:spLocks noChangeArrowheads="1"/>
          </p:cNvSpPr>
          <p:nvPr>
            <p:custDataLst>
              <p:tags r:id="rId8"/>
            </p:custDataLst>
          </p:nvPr>
        </p:nvSpPr>
        <p:spPr bwMode="gray">
          <a:xfrm>
            <a:off x="3908758" y="2889174"/>
            <a:ext cx="432048" cy="350761"/>
          </a:xfrm>
          <a:prstGeom prst="ellipse">
            <a:avLst/>
          </a:prstGeom>
          <a:solidFill>
            <a:schemeClr val="bg1">
              <a:lumMod val="65000"/>
            </a:schemeClr>
          </a:solidFill>
          <a:ln w="9525">
            <a:solidFill>
              <a:schemeClr val="tx2"/>
            </a:solidFill>
            <a:round/>
            <a:headEnd/>
            <a:tailEnd/>
          </a:ln>
          <a:effectLst/>
          <a:extLst/>
        </p:spPr>
        <p:txBody>
          <a:bodyPr wrap="none" lIns="0" tIns="0" rIns="0" bIns="0" anchor="ctr"/>
          <a:lstStyle/>
          <a:p>
            <a:pPr algn="ctr" defTabSz="931343">
              <a:lnSpc>
                <a:spcPct val="90000"/>
              </a:lnSpc>
              <a:buClr>
                <a:srgbClr val="002960"/>
              </a:buClr>
              <a:defRPr/>
            </a:pPr>
            <a:r>
              <a:rPr lang="hr-HR" sz="1400" b="1" dirty="0" smtClean="0">
                <a:latin typeface="Calibri" pitchFamily="34" charset="0"/>
                <a:ea typeface="ＭＳ Ｐゴシック" charset="0"/>
                <a:cs typeface="Calibri" pitchFamily="34" charset="0"/>
              </a:rPr>
              <a:t>+19</a:t>
            </a:r>
            <a:r>
              <a:rPr lang="en-US" sz="1400" b="1" dirty="0" smtClean="0">
                <a:latin typeface="Calibri" pitchFamily="34" charset="0"/>
                <a:ea typeface="ＭＳ Ｐゴシック" charset="0"/>
                <a:cs typeface="Calibri" pitchFamily="34" charset="0"/>
              </a:rPr>
              <a:t>%</a:t>
            </a:r>
            <a:endParaRPr lang="en-US" sz="1400" b="1" dirty="0">
              <a:latin typeface="Calibri" pitchFamily="34" charset="0"/>
              <a:ea typeface="ＭＳ Ｐゴシック" charset="0"/>
              <a:cs typeface="Calibri" pitchFamily="34" charset="0"/>
            </a:endParaRPr>
          </a:p>
        </p:txBody>
      </p:sp>
      <p:sp>
        <p:nvSpPr>
          <p:cNvPr id="32" name="Freeform 23"/>
          <p:cNvSpPr>
            <a:spLocks/>
          </p:cNvSpPr>
          <p:nvPr>
            <p:custDataLst>
              <p:tags r:id="rId9"/>
            </p:custDataLst>
          </p:nvPr>
        </p:nvSpPr>
        <p:spPr bwMode="auto">
          <a:xfrm>
            <a:off x="5721526" y="1496832"/>
            <a:ext cx="2796172" cy="3744416"/>
          </a:xfrm>
          <a:custGeom>
            <a:avLst/>
            <a:gdLst>
              <a:gd name="T0" fmla="*/ 0 w 1950"/>
              <a:gd name="T1" fmla="*/ 2147483647 h 2382"/>
              <a:gd name="T2" fmla="*/ 0 w 1950"/>
              <a:gd name="T3" fmla="*/ 0 h 2382"/>
              <a:gd name="T4" fmla="*/ 2147483647 w 1950"/>
              <a:gd name="T5" fmla="*/ 0 h 2382"/>
              <a:gd name="T6" fmla="*/ 0 60000 65536"/>
              <a:gd name="T7" fmla="*/ 0 60000 65536"/>
              <a:gd name="T8" fmla="*/ 0 60000 65536"/>
            </a:gdLst>
            <a:ahLst/>
            <a:cxnLst>
              <a:cxn ang="T6">
                <a:pos x="T0" y="T1"/>
              </a:cxn>
              <a:cxn ang="T7">
                <a:pos x="T2" y="T3"/>
              </a:cxn>
              <a:cxn ang="T8">
                <a:pos x="T4" y="T5"/>
              </a:cxn>
            </a:cxnLst>
            <a:rect l="0" t="0" r="r" b="b"/>
            <a:pathLst>
              <a:path w="1950" h="2382">
                <a:moveTo>
                  <a:pt x="0" y="2382"/>
                </a:moveTo>
                <a:lnTo>
                  <a:pt x="0" y="0"/>
                </a:lnTo>
                <a:lnTo>
                  <a:pt x="1950" y="0"/>
                </a:lnTo>
              </a:path>
            </a:pathLst>
          </a:custGeom>
          <a:noFill/>
          <a:ln w="9525">
            <a:solidFill>
              <a:srgbClr val="8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GB" dirty="0">
              <a:latin typeface="Calibri" pitchFamily="34" charset="0"/>
              <a:cs typeface="Calibri" pitchFamily="34" charset="0"/>
            </a:endParaRPr>
          </a:p>
        </p:txBody>
      </p:sp>
      <p:graphicFrame>
        <p:nvGraphicFramePr>
          <p:cNvPr id="38" name="Chart 37"/>
          <p:cNvGraphicFramePr>
            <a:graphicFrameLocks/>
          </p:cNvGraphicFramePr>
          <p:nvPr>
            <p:extLst>
              <p:ext uri="{D42A27DB-BD31-4B8C-83A1-F6EECF244321}">
                <p14:modId xmlns:p14="http://schemas.microsoft.com/office/powerpoint/2010/main" val="3782879294"/>
              </p:ext>
            </p:extLst>
          </p:nvPr>
        </p:nvGraphicFramePr>
        <p:xfrm>
          <a:off x="5721526" y="1311930"/>
          <a:ext cx="4572000" cy="4205302"/>
        </p:xfrm>
        <a:graphic>
          <a:graphicData uri="http://schemas.openxmlformats.org/drawingml/2006/chart">
            <c:chart xmlns:c="http://schemas.openxmlformats.org/drawingml/2006/chart" xmlns:r="http://schemas.openxmlformats.org/officeDocument/2006/relationships" r:id="rId17"/>
          </a:graphicData>
        </a:graphic>
      </p:graphicFrame>
      <p:sp>
        <p:nvSpPr>
          <p:cNvPr id="18" name="TextBox 17"/>
          <p:cNvSpPr txBox="1"/>
          <p:nvPr/>
        </p:nvSpPr>
        <p:spPr>
          <a:xfrm>
            <a:off x="6732240" y="2880632"/>
            <a:ext cx="1037143" cy="228973"/>
          </a:xfrm>
          <a:prstGeom prst="rect">
            <a:avLst/>
          </a:prstGeom>
          <a:solidFill>
            <a:schemeClr val="bg1"/>
          </a:solidFill>
        </p:spPr>
        <p:txBody>
          <a:bodyPr wrap="none" lIns="0" tIns="0" rIns="0" bIns="0" rtlCol="0">
            <a:spAutoFit/>
          </a:bodyPr>
          <a:lstStyle/>
          <a:p>
            <a:pPr>
              <a:lnSpc>
                <a:spcPct val="93000"/>
              </a:lnSpc>
              <a:spcBef>
                <a:spcPts val="0"/>
              </a:spcBef>
            </a:pPr>
            <a:r>
              <a:rPr lang="hu-HU" sz="1600" b="1" dirty="0" smtClean="0">
                <a:solidFill>
                  <a:schemeClr val="bg2">
                    <a:lumMod val="50000"/>
                  </a:schemeClr>
                </a:solidFill>
                <a:latin typeface="Calibri" panose="020F0502020204030204" pitchFamily="34" charset="0"/>
                <a:cs typeface="Arial" pitchFamily="34" charset="0"/>
              </a:rPr>
              <a:t>HRK 12,6 bn</a:t>
            </a:r>
          </a:p>
        </p:txBody>
      </p:sp>
      <p:sp>
        <p:nvSpPr>
          <p:cNvPr id="25" name="AutoShape 14"/>
          <p:cNvSpPr>
            <a:spLocks noChangeArrowheads="1"/>
          </p:cNvSpPr>
          <p:nvPr>
            <p:custDataLst>
              <p:tags r:id="rId10"/>
            </p:custDataLst>
          </p:nvPr>
        </p:nvSpPr>
        <p:spPr bwMode="gray">
          <a:xfrm>
            <a:off x="371773" y="940866"/>
            <a:ext cx="2616051" cy="48050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8659" anchor="b">
            <a:spAutoFit/>
          </a:bodyPr>
          <a:lstStyle/>
          <a:p>
            <a:pPr>
              <a:defRPr/>
            </a:pPr>
            <a:r>
              <a:rPr lang="hr-HR" sz="1600" b="1" dirty="0" smtClean="0">
                <a:solidFill>
                  <a:schemeClr val="bg2">
                    <a:lumMod val="75000"/>
                  </a:schemeClr>
                </a:solidFill>
                <a:latin typeface="Calibri" charset="0"/>
                <a:ea typeface="ＭＳ Ｐゴシック" charset="0"/>
                <a:cs typeface="ＭＳ Ｐゴシック" charset="0"/>
              </a:rPr>
              <a:t>Ulaganja u 2012. i 2013</a:t>
            </a:r>
            <a:r>
              <a:rPr lang="hr-HR" sz="1600" b="1" dirty="0" smtClean="0">
                <a:solidFill>
                  <a:srgbClr val="003F87"/>
                </a:solidFill>
                <a:latin typeface="Calibri" charset="0"/>
                <a:ea typeface="ＭＳ Ｐゴシック" charset="0"/>
                <a:cs typeface="ＭＳ Ｐゴシック" charset="0"/>
              </a:rPr>
              <a:t>.</a:t>
            </a:r>
            <a:endParaRPr lang="en-US" sz="1600" b="1" dirty="0">
              <a:solidFill>
                <a:srgbClr val="003F87"/>
              </a:solidFill>
              <a:latin typeface="Calibri" charset="0"/>
              <a:ea typeface="ＭＳ Ｐゴシック" charset="0"/>
              <a:cs typeface="ＭＳ Ｐゴシック" charset="0"/>
            </a:endParaRPr>
          </a:p>
          <a:p>
            <a:pPr>
              <a:defRPr/>
            </a:pPr>
            <a:r>
              <a:rPr lang="en-US" sz="1400" dirty="0">
                <a:solidFill>
                  <a:srgbClr val="808080"/>
                </a:solidFill>
                <a:latin typeface="Calibri" charset="0"/>
                <a:ea typeface="ＭＳ Ｐゴシック" charset="0"/>
                <a:cs typeface="ＭＳ Ｐゴシック" charset="0"/>
              </a:rPr>
              <a:t>HRK </a:t>
            </a:r>
            <a:r>
              <a:rPr lang="en-US" sz="1400" dirty="0" smtClean="0">
                <a:solidFill>
                  <a:srgbClr val="808080"/>
                </a:solidFill>
                <a:latin typeface="Calibri" charset="0"/>
                <a:ea typeface="ＭＳ Ｐゴシック" charset="0"/>
                <a:cs typeface="ＭＳ Ｐゴシック" charset="0"/>
              </a:rPr>
              <a:t>mil</a:t>
            </a:r>
            <a:endParaRPr lang="en-US" dirty="0">
              <a:solidFill>
                <a:srgbClr val="003F87"/>
              </a:solidFill>
              <a:latin typeface="Calibri" charset="0"/>
              <a:ea typeface="ＭＳ Ｐゴシック" charset="0"/>
              <a:cs typeface="ＭＳ Ｐゴシック" charset="0"/>
            </a:endParaRPr>
          </a:p>
        </p:txBody>
      </p:sp>
      <p:sp>
        <p:nvSpPr>
          <p:cNvPr id="26" name="AutoShape 14"/>
          <p:cNvSpPr>
            <a:spLocks noChangeArrowheads="1"/>
          </p:cNvSpPr>
          <p:nvPr>
            <p:custDataLst>
              <p:tags r:id="rId11"/>
            </p:custDataLst>
          </p:nvPr>
        </p:nvSpPr>
        <p:spPr bwMode="gray">
          <a:xfrm>
            <a:off x="5721526" y="905778"/>
            <a:ext cx="2616051" cy="48050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18659" anchor="b">
            <a:spAutoFit/>
          </a:bodyPr>
          <a:lstStyle/>
          <a:p>
            <a:pPr>
              <a:defRPr/>
            </a:pPr>
            <a:r>
              <a:rPr lang="hu-HU" sz="1600" b="1" dirty="0" err="1" smtClean="0">
                <a:solidFill>
                  <a:srgbClr val="002060"/>
                </a:solidFill>
                <a:latin typeface="Calibri" charset="0"/>
                <a:ea typeface="ＭＳ Ｐゴシック" charset="0"/>
                <a:cs typeface="ＭＳ Ｐゴシック" charset="0"/>
              </a:rPr>
              <a:t>Ulaganja</a:t>
            </a:r>
            <a:r>
              <a:rPr lang="hu-HU" sz="1600" b="1" dirty="0" smtClean="0">
                <a:solidFill>
                  <a:srgbClr val="002060"/>
                </a:solidFill>
                <a:latin typeface="Calibri" charset="0"/>
                <a:ea typeface="ＭＳ Ｐゴシック" charset="0"/>
                <a:cs typeface="ＭＳ Ｐゴシック" charset="0"/>
              </a:rPr>
              <a:t>  2009. –H1 2014.</a:t>
            </a:r>
            <a:endParaRPr lang="en-US" sz="1600" b="1" dirty="0">
              <a:solidFill>
                <a:srgbClr val="002060"/>
              </a:solidFill>
              <a:latin typeface="Calibri" charset="0"/>
              <a:ea typeface="ＭＳ Ｐゴシック" charset="0"/>
              <a:cs typeface="ＭＳ Ｐゴシック" charset="0"/>
            </a:endParaRPr>
          </a:p>
          <a:p>
            <a:pPr>
              <a:defRPr/>
            </a:pPr>
            <a:r>
              <a:rPr lang="en-US" sz="1400" dirty="0">
                <a:solidFill>
                  <a:srgbClr val="808080"/>
                </a:solidFill>
                <a:latin typeface="Calibri" charset="0"/>
                <a:ea typeface="ＭＳ Ｐゴシック" charset="0"/>
                <a:cs typeface="ＭＳ Ｐゴシック" charset="0"/>
              </a:rPr>
              <a:t>HRK </a:t>
            </a:r>
            <a:r>
              <a:rPr lang="hr-HR" sz="1400" dirty="0" err="1" smtClean="0">
                <a:solidFill>
                  <a:srgbClr val="808080"/>
                </a:solidFill>
                <a:latin typeface="Calibri" charset="0"/>
                <a:ea typeface="ＭＳ Ｐゴシック" charset="0"/>
                <a:cs typeface="ＭＳ Ｐゴシック" charset="0"/>
              </a:rPr>
              <a:t>mil</a:t>
            </a:r>
            <a:endParaRPr lang="en-US" dirty="0">
              <a:solidFill>
                <a:srgbClr val="003F87"/>
              </a:solidFill>
              <a:latin typeface="Calibri" charset="0"/>
              <a:ea typeface="ＭＳ Ｐゴシック" charset="0"/>
              <a:cs typeface="ＭＳ Ｐゴシック" charset="0"/>
            </a:endParaRPr>
          </a:p>
        </p:txBody>
      </p:sp>
      <p:sp>
        <p:nvSpPr>
          <p:cNvPr id="6" name="Rectangle 5"/>
          <p:cNvSpPr/>
          <p:nvPr/>
        </p:nvSpPr>
        <p:spPr>
          <a:xfrm>
            <a:off x="699728" y="5013176"/>
            <a:ext cx="779509" cy="307777"/>
          </a:xfrm>
          <a:prstGeom prst="rect">
            <a:avLst/>
          </a:prstGeom>
          <a:solidFill>
            <a:schemeClr val="bg1"/>
          </a:solidFill>
        </p:spPr>
        <p:txBody>
          <a:bodyPr wrap="none">
            <a:spAutoFit/>
          </a:bodyPr>
          <a:lstStyle/>
          <a:p>
            <a:r>
              <a:rPr lang="hu-HU" sz="1400" dirty="0">
                <a:latin typeface="Calibri" panose="020F0502020204030204" pitchFamily="34" charset="0"/>
              </a:rPr>
              <a:t>Domaća</a:t>
            </a:r>
          </a:p>
        </p:txBody>
      </p:sp>
      <p:sp>
        <p:nvSpPr>
          <p:cNvPr id="28" name="Rectangle 27"/>
          <p:cNvSpPr/>
          <p:nvPr/>
        </p:nvSpPr>
        <p:spPr>
          <a:xfrm>
            <a:off x="1674279" y="5013176"/>
            <a:ext cx="1233351" cy="307777"/>
          </a:xfrm>
          <a:prstGeom prst="rect">
            <a:avLst/>
          </a:prstGeom>
          <a:solidFill>
            <a:schemeClr val="bg1"/>
          </a:solidFill>
        </p:spPr>
        <p:txBody>
          <a:bodyPr wrap="none">
            <a:spAutoFit/>
          </a:bodyPr>
          <a:lstStyle/>
          <a:p>
            <a:r>
              <a:rPr lang="hr-HR" sz="1400" dirty="0" smtClean="0">
                <a:latin typeface="Calibri" pitchFamily="34" charset="0"/>
                <a:cs typeface="Calibri" pitchFamily="34" charset="0"/>
              </a:rPr>
              <a:t>Međunarodna</a:t>
            </a:r>
            <a:endParaRPr lang="hr-HR" sz="1400" dirty="0">
              <a:latin typeface="Calibri" pitchFamily="34" charset="0"/>
              <a:cs typeface="Calibri" pitchFamily="34" charset="0"/>
            </a:endParaRPr>
          </a:p>
        </p:txBody>
      </p:sp>
      <p:sp>
        <p:nvSpPr>
          <p:cNvPr id="30" name="TextBox 29"/>
          <p:cNvSpPr txBox="1"/>
          <p:nvPr/>
        </p:nvSpPr>
        <p:spPr>
          <a:xfrm>
            <a:off x="6461705" y="4380752"/>
            <a:ext cx="1935832" cy="200376"/>
          </a:xfrm>
          <a:prstGeom prst="rect">
            <a:avLst/>
          </a:prstGeom>
          <a:solidFill>
            <a:schemeClr val="accent1"/>
          </a:solidFill>
        </p:spPr>
        <p:txBody>
          <a:bodyPr wrap="square" lIns="0" tIns="0" rIns="0" bIns="0" rtlCol="0">
            <a:spAutoFit/>
          </a:bodyPr>
          <a:lstStyle/>
          <a:p>
            <a:pPr>
              <a:lnSpc>
                <a:spcPct val="93000"/>
              </a:lnSpc>
              <a:spcBef>
                <a:spcPts val="0"/>
              </a:spcBef>
            </a:pPr>
            <a:r>
              <a:rPr lang="hr-HR" sz="1400" b="0" dirty="0" smtClean="0">
                <a:latin typeface="Calibri" pitchFamily="34" charset="0"/>
                <a:cs typeface="Calibri" pitchFamily="34" charset="0"/>
              </a:rPr>
              <a:t>Istraživanje i proizvodnja</a:t>
            </a:r>
          </a:p>
        </p:txBody>
      </p:sp>
      <p:sp>
        <p:nvSpPr>
          <p:cNvPr id="31" name="TextBox 30"/>
          <p:cNvSpPr txBox="1"/>
          <p:nvPr/>
        </p:nvSpPr>
        <p:spPr>
          <a:xfrm>
            <a:off x="6462140" y="4653794"/>
            <a:ext cx="1935832" cy="200376"/>
          </a:xfrm>
          <a:prstGeom prst="rect">
            <a:avLst/>
          </a:prstGeom>
          <a:solidFill>
            <a:schemeClr val="accent1"/>
          </a:solidFill>
        </p:spPr>
        <p:txBody>
          <a:bodyPr wrap="square" lIns="0" tIns="0" rIns="0" bIns="0" rtlCol="0">
            <a:spAutoFit/>
          </a:bodyPr>
          <a:lstStyle/>
          <a:p>
            <a:pPr>
              <a:lnSpc>
                <a:spcPct val="93000"/>
              </a:lnSpc>
              <a:spcBef>
                <a:spcPts val="0"/>
              </a:spcBef>
            </a:pPr>
            <a:r>
              <a:rPr lang="hr-HR" sz="1400" dirty="0">
                <a:latin typeface="Calibri" pitchFamily="34" charset="0"/>
                <a:cs typeface="Calibri" pitchFamily="34" charset="0"/>
              </a:rPr>
              <a:t>Modernizacija rafinerija</a:t>
            </a:r>
          </a:p>
        </p:txBody>
      </p:sp>
      <p:sp>
        <p:nvSpPr>
          <p:cNvPr id="37" name="TextBox 36"/>
          <p:cNvSpPr txBox="1"/>
          <p:nvPr/>
        </p:nvSpPr>
        <p:spPr>
          <a:xfrm>
            <a:off x="6444208" y="4914130"/>
            <a:ext cx="1935832" cy="200376"/>
          </a:xfrm>
          <a:prstGeom prst="rect">
            <a:avLst/>
          </a:prstGeom>
          <a:solidFill>
            <a:schemeClr val="accent1"/>
          </a:solidFill>
        </p:spPr>
        <p:txBody>
          <a:bodyPr wrap="square" lIns="0" tIns="0" rIns="0" bIns="0" rtlCol="0">
            <a:spAutoFit/>
          </a:bodyPr>
          <a:lstStyle/>
          <a:p>
            <a:pPr>
              <a:lnSpc>
                <a:spcPct val="93000"/>
              </a:lnSpc>
              <a:spcBef>
                <a:spcPts val="0"/>
              </a:spcBef>
            </a:pPr>
            <a:r>
              <a:rPr lang="hr-HR" sz="1400" dirty="0" smtClean="0">
                <a:latin typeface="Calibri" pitchFamily="34" charset="0"/>
                <a:cs typeface="Calibri" pitchFamily="34" charset="0"/>
              </a:rPr>
              <a:t>RiM ostalo</a:t>
            </a:r>
            <a:endParaRPr lang="hr-HR" sz="1400" dirty="0">
              <a:latin typeface="Calibri" pitchFamily="34" charset="0"/>
              <a:cs typeface="Calibri" pitchFamily="34" charset="0"/>
            </a:endParaRPr>
          </a:p>
        </p:txBody>
      </p:sp>
      <p:sp>
        <p:nvSpPr>
          <p:cNvPr id="39" name="TextBox 38"/>
          <p:cNvSpPr txBox="1"/>
          <p:nvPr/>
        </p:nvSpPr>
        <p:spPr>
          <a:xfrm>
            <a:off x="6444208" y="5217810"/>
            <a:ext cx="1935832" cy="200376"/>
          </a:xfrm>
          <a:prstGeom prst="rect">
            <a:avLst/>
          </a:prstGeom>
          <a:solidFill>
            <a:schemeClr val="accent1"/>
          </a:solidFill>
        </p:spPr>
        <p:txBody>
          <a:bodyPr wrap="square" lIns="0" tIns="0" rIns="0" bIns="0" rtlCol="0">
            <a:spAutoFit/>
          </a:bodyPr>
          <a:lstStyle/>
          <a:p>
            <a:pPr>
              <a:lnSpc>
                <a:spcPct val="93000"/>
              </a:lnSpc>
              <a:spcBef>
                <a:spcPts val="0"/>
              </a:spcBef>
            </a:pPr>
            <a:r>
              <a:rPr lang="hr-HR" sz="1400" dirty="0" smtClean="0">
                <a:latin typeface="Calibri" pitchFamily="34" charset="0"/>
                <a:cs typeface="Calibri" pitchFamily="34" charset="0"/>
              </a:rPr>
              <a:t>Trgovina na malo</a:t>
            </a:r>
            <a:endParaRPr lang="hr-HR" sz="1400" dirty="0">
              <a:latin typeface="Calibri" pitchFamily="34" charset="0"/>
              <a:cs typeface="Calibri" pitchFamily="34" charset="0"/>
            </a:endParaRPr>
          </a:p>
        </p:txBody>
      </p:sp>
      <p:sp>
        <p:nvSpPr>
          <p:cNvPr id="5" name="Rectangle 4"/>
          <p:cNvSpPr/>
          <p:nvPr/>
        </p:nvSpPr>
        <p:spPr>
          <a:xfrm>
            <a:off x="2907630" y="5013176"/>
            <a:ext cx="2587084" cy="324970"/>
          </a:xfrm>
          <a:prstGeom prst="rect">
            <a:avLst/>
          </a:prstGeom>
          <a:solidFill>
            <a:schemeClr val="bg1"/>
          </a:solidFill>
          <a:ln w="9525"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hu-HU" sz="1300" b="0" dirty="0" smtClean="0">
              <a:solidFill>
                <a:schemeClr val="tx1"/>
              </a:solidFill>
              <a:cs typeface="Arial" pitchFamily="34" charset="0"/>
            </a:endParaRPr>
          </a:p>
        </p:txBody>
      </p:sp>
      <p:sp>
        <p:nvSpPr>
          <p:cNvPr id="29" name="TextBox 28"/>
          <p:cNvSpPr txBox="1"/>
          <p:nvPr/>
        </p:nvSpPr>
        <p:spPr>
          <a:xfrm>
            <a:off x="3150089" y="5299190"/>
            <a:ext cx="582598" cy="171714"/>
          </a:xfrm>
          <a:prstGeom prst="rect">
            <a:avLst/>
          </a:prstGeom>
          <a:solidFill>
            <a:schemeClr val="bg1"/>
          </a:solidFill>
        </p:spPr>
        <p:txBody>
          <a:bodyPr wrap="square" lIns="0" tIns="0" rIns="0" bIns="0" rtlCol="0">
            <a:spAutoFit/>
          </a:bodyPr>
          <a:lstStyle/>
          <a:p>
            <a:pPr>
              <a:lnSpc>
                <a:spcPct val="93000"/>
              </a:lnSpc>
              <a:spcBef>
                <a:spcPts val="0"/>
              </a:spcBef>
            </a:pPr>
            <a:r>
              <a:rPr lang="hr-HR" sz="1200" b="0" dirty="0" smtClean="0">
                <a:latin typeface="Calibri" pitchFamily="34" charset="0"/>
                <a:cs typeface="Calibri" pitchFamily="34" charset="0"/>
              </a:rPr>
              <a:t>Ostalo</a:t>
            </a:r>
          </a:p>
        </p:txBody>
      </p:sp>
      <p:sp>
        <p:nvSpPr>
          <p:cNvPr id="40" name="TextBox 39"/>
          <p:cNvSpPr txBox="1"/>
          <p:nvPr/>
        </p:nvSpPr>
        <p:spPr>
          <a:xfrm>
            <a:off x="3150089" y="4972778"/>
            <a:ext cx="2430023" cy="171714"/>
          </a:xfrm>
          <a:prstGeom prst="rect">
            <a:avLst/>
          </a:prstGeom>
          <a:solidFill>
            <a:schemeClr val="accent1"/>
          </a:solidFill>
        </p:spPr>
        <p:txBody>
          <a:bodyPr wrap="square" lIns="0" tIns="0" rIns="0" bIns="0" rtlCol="0">
            <a:spAutoFit/>
          </a:bodyPr>
          <a:lstStyle/>
          <a:p>
            <a:pPr>
              <a:lnSpc>
                <a:spcPct val="93000"/>
              </a:lnSpc>
              <a:spcBef>
                <a:spcPts val="0"/>
              </a:spcBef>
            </a:pPr>
            <a:r>
              <a:rPr lang="hr-HR" sz="1200" dirty="0">
                <a:latin typeface="Calibri" pitchFamily="34" charset="0"/>
                <a:cs typeface="Calibri" pitchFamily="34" charset="0"/>
              </a:rPr>
              <a:t>Istraživanje i proizvodnja</a:t>
            </a:r>
          </a:p>
        </p:txBody>
      </p:sp>
      <p:sp>
        <p:nvSpPr>
          <p:cNvPr id="41" name="TextBox 40"/>
          <p:cNvSpPr txBox="1"/>
          <p:nvPr/>
        </p:nvSpPr>
        <p:spPr>
          <a:xfrm>
            <a:off x="3150089" y="5148684"/>
            <a:ext cx="2571437" cy="171714"/>
          </a:xfrm>
          <a:prstGeom prst="rect">
            <a:avLst/>
          </a:prstGeom>
          <a:solidFill>
            <a:schemeClr val="accent1"/>
          </a:solidFill>
        </p:spPr>
        <p:txBody>
          <a:bodyPr wrap="square" lIns="0" tIns="0" rIns="0" bIns="0" rtlCol="0">
            <a:spAutoFit/>
          </a:bodyPr>
          <a:lstStyle/>
          <a:p>
            <a:pPr>
              <a:lnSpc>
                <a:spcPct val="93000"/>
              </a:lnSpc>
              <a:spcBef>
                <a:spcPts val="0"/>
              </a:spcBef>
            </a:pPr>
            <a:r>
              <a:rPr lang="hr-HR" sz="1200" dirty="0" smtClean="0">
                <a:latin typeface="Calibri" pitchFamily="34" charset="0"/>
                <a:cs typeface="Calibri" pitchFamily="34" charset="0"/>
              </a:rPr>
              <a:t>Rafinerije i marketing, ukl. Maloprodaju</a:t>
            </a:r>
            <a:endParaRPr lang="hr-HR" sz="1200" dirty="0">
              <a:latin typeface="Calibri" pitchFamily="34" charset="0"/>
              <a:cs typeface="Calibri" pitchFamily="34" charset="0"/>
            </a:endParaRPr>
          </a:p>
        </p:txBody>
      </p:sp>
      <p:sp>
        <p:nvSpPr>
          <p:cNvPr id="8" name="Rectangle 7"/>
          <p:cNvSpPr/>
          <p:nvPr/>
        </p:nvSpPr>
        <p:spPr>
          <a:xfrm>
            <a:off x="2987824" y="5013176"/>
            <a:ext cx="91440" cy="91440"/>
          </a:xfrm>
          <a:prstGeom prst="rect">
            <a:avLst/>
          </a:prstGeom>
          <a:solidFill>
            <a:srgbClr val="00206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hu-HU" sz="1300" b="0" dirty="0" smtClean="0">
              <a:solidFill>
                <a:schemeClr val="tx1"/>
              </a:solidFill>
              <a:cs typeface="Arial" pitchFamily="34" charset="0"/>
            </a:endParaRPr>
          </a:p>
        </p:txBody>
      </p:sp>
      <p:sp>
        <p:nvSpPr>
          <p:cNvPr id="42" name="Rectangle 41"/>
          <p:cNvSpPr/>
          <p:nvPr/>
        </p:nvSpPr>
        <p:spPr>
          <a:xfrm>
            <a:off x="2987824" y="5184368"/>
            <a:ext cx="91440" cy="91440"/>
          </a:xfrm>
          <a:prstGeom prst="rect">
            <a:avLst/>
          </a:prstGeom>
          <a:solidFill>
            <a:schemeClr val="bg1">
              <a:lumMod val="50000"/>
            </a:schemeClr>
          </a:solidFill>
          <a:ln w="9525" cmpd="sng">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hu-HU" sz="1300" b="0" dirty="0" smtClean="0">
              <a:solidFill>
                <a:schemeClr val="tx1"/>
              </a:solidFill>
              <a:cs typeface="Arial" pitchFamily="34" charset="0"/>
            </a:endParaRPr>
          </a:p>
        </p:txBody>
      </p:sp>
      <p:sp>
        <p:nvSpPr>
          <p:cNvPr id="43" name="Rectangle 42"/>
          <p:cNvSpPr/>
          <p:nvPr/>
        </p:nvSpPr>
        <p:spPr>
          <a:xfrm>
            <a:off x="2987824" y="5328384"/>
            <a:ext cx="91440" cy="91440"/>
          </a:xfrm>
          <a:prstGeom prst="rect">
            <a:avLst/>
          </a:prstGeom>
          <a:solidFill>
            <a:schemeClr val="accent2">
              <a:lumMod val="75000"/>
            </a:schemeClr>
          </a:solidFill>
          <a:ln w="9525" cmpd="sng">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93000"/>
              </a:lnSpc>
              <a:spcBef>
                <a:spcPts val="300"/>
              </a:spcBef>
            </a:pPr>
            <a:endParaRPr lang="hu-HU" sz="1300" b="0" dirty="0" smtClean="0">
              <a:solidFill>
                <a:schemeClr val="tx1"/>
              </a:solidFill>
              <a:cs typeface="Arial" pitchFamily="34" charset="0"/>
            </a:endParaRPr>
          </a:p>
        </p:txBody>
      </p:sp>
      <p:sp>
        <p:nvSpPr>
          <p:cNvPr id="23" name="Rectangle 22"/>
          <p:cNvSpPr/>
          <p:nvPr/>
        </p:nvSpPr>
        <p:spPr bwMode="auto">
          <a:xfrm>
            <a:off x="331485" y="5445224"/>
            <a:ext cx="8601935" cy="1218986"/>
          </a:xfrm>
          <a:prstGeom prst="rect">
            <a:avLst/>
          </a:prstGeom>
          <a:solidFill>
            <a:schemeClr val="bg1">
              <a:lumMod val="85000"/>
            </a:schemeClr>
          </a:solidFill>
          <a:ln w="9525" cap="flat" cmpd="sng" algn="ctr">
            <a:noFill/>
            <a:prstDash val="solid"/>
            <a:round/>
            <a:headEnd type="none" w="med" len="med"/>
            <a:tailEnd type="none" w="med" len="med"/>
          </a:ln>
          <a:effectLst/>
        </p:spPr>
        <p:txBody>
          <a:bodyPr lIns="91430" tIns="45716" rIns="91430" bIns="45716" anchor="ctr"/>
          <a:lstStyle/>
          <a:p>
            <a:pPr marL="171450" indent="-171450">
              <a:buFont typeface="Wingdings" pitchFamily="2" charset="2"/>
              <a:buChar char="§"/>
            </a:pPr>
            <a:r>
              <a:rPr lang="hr-HR" sz="1600" b="1" dirty="0">
                <a:solidFill>
                  <a:srgbClr val="002060"/>
                </a:solidFill>
                <a:latin typeface="Calibri" pitchFamily="34" charset="0"/>
                <a:cs typeface="Calibri" pitchFamily="34" charset="0"/>
              </a:rPr>
              <a:t>55% EBITDA  je reinvestirano, preko</a:t>
            </a:r>
            <a:r>
              <a:rPr lang="en-US" sz="1600" b="1" dirty="0">
                <a:solidFill>
                  <a:srgbClr val="002060"/>
                </a:solidFill>
                <a:latin typeface="Calibri" pitchFamily="34" charset="0"/>
                <a:cs typeface="Calibri" pitchFamily="34" charset="0"/>
              </a:rPr>
              <a:t> 80%</a:t>
            </a:r>
            <a:r>
              <a:rPr lang="hr-HR" sz="1600" b="1" dirty="0">
                <a:solidFill>
                  <a:srgbClr val="002060"/>
                </a:solidFill>
                <a:latin typeface="Calibri" pitchFamily="34" charset="0"/>
                <a:cs typeface="Calibri" pitchFamily="34" charset="0"/>
              </a:rPr>
              <a:t> ulaganja</a:t>
            </a:r>
            <a:r>
              <a:rPr lang="en-US" sz="1600" b="1" dirty="0">
                <a:solidFill>
                  <a:srgbClr val="002060"/>
                </a:solidFill>
                <a:latin typeface="Calibri" pitchFamily="34" charset="0"/>
                <a:cs typeface="Calibri" pitchFamily="34" charset="0"/>
              </a:rPr>
              <a:t> </a:t>
            </a:r>
            <a:r>
              <a:rPr lang="hr-HR" sz="1600" b="1" dirty="0">
                <a:solidFill>
                  <a:srgbClr val="002060"/>
                </a:solidFill>
                <a:latin typeface="Calibri" pitchFamily="34" charset="0"/>
                <a:cs typeface="Calibri" pitchFamily="34" charset="0"/>
              </a:rPr>
              <a:t>odnosi se na</a:t>
            </a:r>
            <a:r>
              <a:rPr lang="en-US" sz="1600" b="1" dirty="0">
                <a:solidFill>
                  <a:srgbClr val="002060"/>
                </a:solidFill>
                <a:latin typeface="Calibri" pitchFamily="34" charset="0"/>
                <a:cs typeface="Calibri" pitchFamily="34" charset="0"/>
              </a:rPr>
              <a:t> </a:t>
            </a:r>
            <a:r>
              <a:rPr lang="hr-HR" sz="1600" b="1" dirty="0">
                <a:solidFill>
                  <a:srgbClr val="002060"/>
                </a:solidFill>
                <a:latin typeface="Calibri" pitchFamily="34" charset="0"/>
                <a:cs typeface="Calibri" pitchFamily="34" charset="0"/>
              </a:rPr>
              <a:t>Hrvatsku</a:t>
            </a:r>
            <a:r>
              <a:rPr lang="en-US" sz="1600" b="1" dirty="0">
                <a:solidFill>
                  <a:srgbClr val="002060"/>
                </a:solidFill>
                <a:latin typeface="Calibri" pitchFamily="34" charset="0"/>
                <a:cs typeface="Calibri" pitchFamily="34" charset="0"/>
              </a:rPr>
              <a:t> </a:t>
            </a:r>
            <a:r>
              <a:rPr lang="hr-HR" sz="1600" b="1" dirty="0">
                <a:solidFill>
                  <a:srgbClr val="002060"/>
                </a:solidFill>
                <a:latin typeface="Calibri" pitchFamily="34" charset="0"/>
                <a:cs typeface="Calibri" pitchFamily="34" charset="0"/>
              </a:rPr>
              <a:t>pri čemu je </a:t>
            </a:r>
            <a:r>
              <a:rPr lang="hr-HR" sz="1600" b="1" dirty="0" smtClean="0">
                <a:solidFill>
                  <a:srgbClr val="002060"/>
                </a:solidFill>
                <a:latin typeface="Calibri" pitchFamily="34" charset="0"/>
                <a:cs typeface="Calibri" pitchFamily="34" charset="0"/>
              </a:rPr>
              <a:t>Istraživanje </a:t>
            </a:r>
            <a:r>
              <a:rPr lang="hr-HR" sz="1600" b="1" dirty="0">
                <a:solidFill>
                  <a:srgbClr val="002060"/>
                </a:solidFill>
                <a:latin typeface="Calibri" pitchFamily="34" charset="0"/>
                <a:cs typeface="Calibri" pitchFamily="34" charset="0"/>
              </a:rPr>
              <a:t>i proizvodnja glavni pokretač</a:t>
            </a:r>
            <a:r>
              <a:rPr lang="en-US" sz="1600" b="1" dirty="0">
                <a:solidFill>
                  <a:srgbClr val="002060"/>
                </a:solidFill>
                <a:latin typeface="Calibri" pitchFamily="34" charset="0"/>
                <a:cs typeface="Calibri" pitchFamily="34" charset="0"/>
              </a:rPr>
              <a:t>.</a:t>
            </a:r>
            <a:endParaRPr lang="hr-HR" sz="1600" b="1" dirty="0">
              <a:solidFill>
                <a:srgbClr val="002060"/>
              </a:solidFill>
              <a:latin typeface="Calibri" pitchFamily="34" charset="0"/>
              <a:cs typeface="Calibri" pitchFamily="34" charset="0"/>
            </a:endParaRPr>
          </a:p>
          <a:p>
            <a:pPr marL="171450" indent="-171450">
              <a:buFont typeface="Wingdings" pitchFamily="2" charset="2"/>
              <a:buChar char="§"/>
            </a:pPr>
            <a:r>
              <a:rPr lang="hr-HR" sz="1600" b="1" dirty="0" smtClean="0">
                <a:solidFill>
                  <a:srgbClr val="002060"/>
                </a:solidFill>
                <a:latin typeface="Calibri" pitchFamily="34" charset="0"/>
                <a:cs typeface="Calibri" pitchFamily="34" charset="0"/>
              </a:rPr>
              <a:t>12,6 </a:t>
            </a:r>
            <a:r>
              <a:rPr lang="hr-HR" sz="1600" b="1" dirty="0">
                <a:solidFill>
                  <a:srgbClr val="002060"/>
                </a:solidFill>
                <a:latin typeface="Calibri" pitchFamily="34" charset="0"/>
                <a:cs typeface="Calibri" pitchFamily="34" charset="0"/>
              </a:rPr>
              <a:t>mld. kuna CAPEX-a tijekom 2009. – </a:t>
            </a:r>
            <a:r>
              <a:rPr lang="hr-HR" sz="1600" b="1" dirty="0" smtClean="0">
                <a:solidFill>
                  <a:srgbClr val="002060"/>
                </a:solidFill>
                <a:latin typeface="Calibri" pitchFamily="34" charset="0"/>
                <a:cs typeface="Calibri" pitchFamily="34" charset="0"/>
              </a:rPr>
              <a:t>H1 2014.,  </a:t>
            </a:r>
            <a:r>
              <a:rPr lang="hr-HR" sz="1600" b="1" dirty="0">
                <a:solidFill>
                  <a:srgbClr val="002060"/>
                </a:solidFill>
                <a:latin typeface="Calibri" pitchFamily="34" charset="0"/>
                <a:cs typeface="Calibri" pitchFamily="34" charset="0"/>
              </a:rPr>
              <a:t>od čega se 10 mld. kuna odnosi na  Hrvatsku, a 2,5 mld. kuna  </a:t>
            </a:r>
            <a:r>
              <a:rPr lang="hr-HR" sz="1600" b="1" dirty="0" smtClean="0">
                <a:solidFill>
                  <a:srgbClr val="002060"/>
                </a:solidFill>
                <a:latin typeface="Calibri" pitchFamily="34" charset="0"/>
                <a:cs typeface="Calibri" pitchFamily="34" charset="0"/>
              </a:rPr>
              <a:t>na </a:t>
            </a:r>
            <a:r>
              <a:rPr lang="hr-HR" sz="1600" b="1" dirty="0">
                <a:solidFill>
                  <a:srgbClr val="002060"/>
                </a:solidFill>
                <a:latin typeface="Calibri" pitchFamily="34" charset="0"/>
                <a:cs typeface="Calibri" pitchFamily="34" charset="0"/>
              </a:rPr>
              <a:t>modernizaciju rafinerija </a:t>
            </a:r>
          </a:p>
        </p:txBody>
      </p:sp>
    </p:spTree>
    <p:extLst>
      <p:ext uri="{BB962C8B-B14F-4D97-AF65-F5344CB8AC3E}">
        <p14:creationId xmlns:p14="http://schemas.microsoft.com/office/powerpoint/2010/main" val="27760170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490" y="962128"/>
            <a:ext cx="8794113" cy="376834"/>
          </a:xfrm>
        </p:spPr>
        <p:txBody>
          <a:bodyPr/>
          <a:lstStyle/>
          <a:p>
            <a:pPr algn="ctr"/>
            <a:r>
              <a:rPr lang="hr-HR" sz="2400">
                <a:latin typeface="Arial" pitchFamily="34" charset="0"/>
              </a:rPr>
              <a:t>Ograničenje odgovornosti</a:t>
            </a:r>
          </a:p>
        </p:txBody>
      </p:sp>
      <p:sp>
        <p:nvSpPr>
          <p:cNvPr id="13315" name="Rectangle 3"/>
          <p:cNvSpPr>
            <a:spLocks noGrp="1" noChangeArrowheads="1"/>
          </p:cNvSpPr>
          <p:nvPr>
            <p:ph type="body" idx="1"/>
          </p:nvPr>
        </p:nvSpPr>
        <p:spPr>
          <a:xfrm>
            <a:off x="933030" y="1990668"/>
            <a:ext cx="6918339" cy="3739991"/>
          </a:xfrm>
        </p:spPr>
        <p:txBody>
          <a:bodyPr/>
          <a:lstStyle/>
          <a:p>
            <a:pPr lvl="1" algn="just"/>
            <a:r>
              <a:rPr lang="hr-HR" smtClean="0">
                <a:latin typeface="Arial" pitchFamily="34" charset="0"/>
              </a:rPr>
              <a:t>Neki podaci iz ove prezentacije mogu uključivati predviđanja i druge izjave koje se odnose na budućnost a koje se tiču budućih rezultata Kompanije. Takve izjave predstavljaju planove, ciljeve i predviđanja, a stvarni rezultati mogu biti značajno drugačiji budući da su podložni rizicima, nesigurnostima i drugim faktorima, kao što su opće gospodarsko stanje, konkurentno okruženje, tečajne stope, cijene nafte i plina, marže, promjene na tržištu, događanja na području regulative, itd. Stoga upozoravamo da ne se oslanjate prekomjerno na izjave koje se odnose na budućnost a koje su iznesene u ovoj prezentaciji.</a:t>
            </a:r>
          </a:p>
          <a:p>
            <a:pPr lvl="1" algn="just">
              <a:buFont typeface="Arial" pitchFamily="34" charset="0"/>
              <a:buNone/>
            </a:pPr>
            <a:endParaRPr lang="hr-HR" smtClean="0">
              <a:latin typeface="Arial" pitchFamily="34" charset="0"/>
            </a:endParaRPr>
          </a:p>
          <a:p>
            <a:pPr lvl="1" algn="just"/>
            <a:r>
              <a:rPr lang="hr-HR" smtClean="0">
                <a:latin typeface="Arial" pitchFamily="34" charset="0"/>
              </a:rPr>
              <a:t>Tvrtka se ne obvezuje objaviti izmjene ovih izjava koje se odnose na budućnost.</a:t>
            </a:r>
          </a:p>
          <a:p>
            <a:pPr algn="just"/>
            <a:endParaRPr lang="hr-HR" smtClean="0">
              <a:latin typeface="Arial" pitchFamily="34" charset="0"/>
            </a:endParaRPr>
          </a:p>
        </p:txBody>
      </p:sp>
    </p:spTree>
    <p:extLst>
      <p:ext uri="{BB962C8B-B14F-4D97-AF65-F5344CB8AC3E}">
        <p14:creationId xmlns:p14="http://schemas.microsoft.com/office/powerpoint/2010/main" val="4196940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Lj1aONpTEqE1dUmS2alw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04ovSxaYIE.t.W5qXUwd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9inxCbyQp0SCUV3Hirn1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c9R5_eF.UupMJ3jX9q8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VpocFmzMkuUaJy7sKwhP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t1jy5VhrUCjb1mijB8e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At1jy5VhrUCjb1mijB8e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o0ZsiXC40ykMJgLcE_.Q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jIPXDBDFUeq3RcGbukvh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N9c4ZeMo0i621iDfqaL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njIPXDBDFUeq3RcGbukvh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jZam_aBPU.N2sJDRgO7S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ajZam_aBPU.N2sJDRgO7S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jIPXDBDFUeq3RcGbukv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XeJFY.e.0SPRjEwy.ddD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njIPXDBDFUeq3RcGbukvh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Z2TGrDVSFU6LscDdgn76f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KkgMgV9kiPIfWdlWQbp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pcp6Ue_bN0yJV5LQ1xy4p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OzwVvO.ZkiTFqhDoSa9e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bkpfOn_ZDECicx9KN0T2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04ovSxaYIE.t.W5qXUwd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9inxCbyQp0SCUV3Hirn1QA"/>
</p:tagLst>
</file>

<file path=ppt/theme/theme1.xml><?xml version="1.0" encoding="utf-8"?>
<a:theme xmlns:a="http://schemas.openxmlformats.org/drawingml/2006/main" name="A4rb_Business+Photo">
  <a:themeElements>
    <a:clrScheme name="Strategy1">
      <a:dk1>
        <a:srgbClr val="000000"/>
      </a:dk1>
      <a:lt1>
        <a:srgbClr val="FFFFFF"/>
      </a:lt1>
      <a:dk2>
        <a:srgbClr val="000000"/>
      </a:dk2>
      <a:lt2>
        <a:srgbClr val="193366"/>
      </a:lt2>
      <a:accent1>
        <a:srgbClr val="FFFFFF"/>
      </a:accent1>
      <a:accent2>
        <a:srgbClr val="D1E0EF"/>
      </a:accent2>
      <a:accent3>
        <a:srgbClr val="193366"/>
      </a:accent3>
      <a:accent4>
        <a:srgbClr val="336699"/>
      </a:accent4>
      <a:accent5>
        <a:srgbClr val="A3C1E0"/>
      </a:accent5>
      <a:accent6>
        <a:srgbClr val="336699"/>
      </a:accent6>
      <a:hlink>
        <a:srgbClr val="193366"/>
      </a:hlink>
      <a:folHlink>
        <a:srgbClr val="336699"/>
      </a:folHlink>
    </a:clrScheme>
    <a:fontScheme name="RB-standard_2008-0227">
      <a:majorFont>
        <a:latin typeface="Arial"/>
        <a:ea typeface=""/>
        <a:cs typeface=""/>
        <a:font script="Grek" typeface="Arial"/>
        <a:font script="Cyrl" typeface="Arial"/>
        <a:font script="Jpan" typeface="MS PGothic"/>
        <a:font script="Hang" typeface="돋움"/>
        <a:font script="Hans" typeface="宋体"/>
        <a:font script="Hant" typeface="新細明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Times New Roman"/>
        <a:font script="Cyrl" typeface="Times New Roman"/>
        <a:font script="Jpan" typeface="MS PGothic"/>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3"/>
          </a:solidFill>
        </a:ln>
        <a:effectLst/>
      </a:spPr>
      <a:bodyPr lIns="72000" tIns="0" rIns="72000" bIns="0" rtlCol="0" anchor="ctr"/>
      <a:lstStyle>
        <a:defPPr>
          <a:lnSpc>
            <a:spcPct val="93000"/>
          </a:lnSpc>
          <a:spcBef>
            <a:spcPts val="300"/>
          </a:spcBef>
          <a:defRPr sz="1300" b="0" dirty="0" smtClean="0">
            <a:solidFill>
              <a:schemeClr val="tx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nSpc>
            <a:spcPct val="93000"/>
          </a:lnSpc>
          <a:spcBef>
            <a:spcPts val="0"/>
          </a:spcBef>
          <a:defRPr sz="1300" b="0" dirty="0" smtClean="0">
            <a:latin typeface="+mn-lt"/>
            <a:cs typeface="Arial" pitchFamily="34" charset="0"/>
          </a:defRPr>
        </a:defPPr>
      </a:lstStyle>
    </a:txDef>
  </a:objectDefaults>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8406</TotalTime>
  <Words>1067</Words>
  <Application>Microsoft Office PowerPoint</Application>
  <PresentationFormat>On-screen Show (4:3)</PresentationFormat>
  <Paragraphs>163</Paragraphs>
  <Slides>8</Slides>
  <Notes>4</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8</vt:i4>
      </vt:variant>
    </vt:vector>
  </HeadingPairs>
  <TitlesOfParts>
    <vt:vector size="13" baseType="lpstr">
      <vt:lpstr>A4rb_Business+Photo</vt:lpstr>
      <vt:lpstr>1_Custom Design</vt:lpstr>
      <vt:lpstr>Blank</vt:lpstr>
      <vt:lpstr>think-cell Slide</vt:lpstr>
      <vt:lpstr>CorelDRAW 9.0 Graphic</vt:lpstr>
      <vt:lpstr>Financijski rezultati za prvo polugodište 2014.</vt:lpstr>
      <vt:lpstr>PowerPoint Presentation</vt:lpstr>
      <vt:lpstr>PowerPoint Presentation</vt:lpstr>
      <vt:lpstr>PowerPoint Presentation</vt:lpstr>
      <vt:lpstr>PowerPoint Presentation</vt:lpstr>
      <vt:lpstr>INA-ini tržišni rezultati: povećani udio na tržištu unatoč njegovom smanjenju i žestokoj konkurenciji</vt:lpstr>
      <vt:lpstr>PowerPoint Presentation</vt:lpstr>
      <vt:lpstr>Ograničenje odgovornosti</vt:lpstr>
    </vt:vector>
  </TitlesOfParts>
  <Company>MOL NyRt.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Megyimóri Attila</dc:creator>
  <cp:lastModifiedBy>IDulovic</cp:lastModifiedBy>
  <cp:revision>512</cp:revision>
  <cp:lastPrinted>2014-07-30T08:09:22Z</cp:lastPrinted>
  <dcterms:created xsi:type="dcterms:W3CDTF">2013-08-30T13:09:40Z</dcterms:created>
  <dcterms:modified xsi:type="dcterms:W3CDTF">2014-07-30T10:35:25Z</dcterms:modified>
</cp:coreProperties>
</file>